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76" r:id="rId4"/>
    <p:sldId id="285" r:id="rId5"/>
    <p:sldId id="290" r:id="rId6"/>
    <p:sldId id="289" r:id="rId7"/>
    <p:sldId id="286" r:id="rId8"/>
    <p:sldId id="265" r:id="rId9"/>
    <p:sldId id="263" r:id="rId10"/>
    <p:sldId id="282" r:id="rId11"/>
    <p:sldId id="283" r:id="rId12"/>
    <p:sldId id="281" r:id="rId13"/>
    <p:sldId id="274" r:id="rId14"/>
    <p:sldId id="273" r:id="rId15"/>
    <p:sldId id="291" r:id="rId16"/>
    <p:sldId id="272" r:id="rId17"/>
    <p:sldId id="275" r:id="rId18"/>
    <p:sldId id="28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4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21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5" d="100"/>
        <a:sy n="1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5AEE5-D8BF-974A-B4F9-8750E1E6636C}" type="datetimeFigureOut">
              <a:rPr lang="en-US" smtClean="0"/>
              <a:t>9/24/22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21D133-F465-C449-B7E5-1B7CC5D62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67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1D133-F465-C449-B7E5-1B7CC5D629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78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1D133-F465-C449-B7E5-1B7CC5D629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48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1D133-F465-C449-B7E5-1B7CC5D629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0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1D133-F465-C449-B7E5-1B7CC5D629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31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1D133-F465-C449-B7E5-1B7CC5D629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74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1D133-F465-C449-B7E5-1B7CC5D629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43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2D3E6-5690-734B-90B5-956CBC595D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61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1D133-F465-C449-B7E5-1B7CC5D629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82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1D133-F465-C449-B7E5-1B7CC5D629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46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9CB6B-54B7-8B4B-8294-F7BDDB4D51DA}" type="datetime1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56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657B-ACB5-B346-9F1F-9CB01B094708}" type="datetime1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29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707AE-2B9B-CA4F-A732-EF4C7D091973}" type="datetime1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22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D98A0-4BF1-7E47-BB21-5BA1B0BA85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732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AEC1E-17A4-954E-8D40-CF7D1B41D7DF}" type="datetime1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0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08B4-4FB1-AC45-8B1C-08A50C844E65}" type="datetime1">
              <a:rPr lang="en-US" smtClean="0"/>
              <a:t>9/24/22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71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1308C-C86D-4747-8922-29D79EBF0A21}" type="datetime1">
              <a:rPr lang="en-US" smtClean="0"/>
              <a:t>9/24/22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19798-F72C-9444-A9B0-6AA65A2716DE}" type="datetime1">
              <a:rPr lang="en-US" smtClean="0"/>
              <a:t>9/24/22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5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EA39-8C15-924E-91A0-57D71E9E2F78}" type="datetime1">
              <a:rPr lang="en-US" smtClean="0"/>
              <a:t>9/24/22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2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6A187-6588-AF4C-9829-E38E4DE3874D}" type="datetime1">
              <a:rPr lang="en-US" smtClean="0"/>
              <a:t>9/24/22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85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C973B-9762-8844-AAA4-F1ECEB22BA8A}" type="datetime1">
              <a:rPr lang="en-US" smtClean="0"/>
              <a:t>9/24/22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2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F8321-35CC-004D-B1D5-676B8848FC5E}" type="datetime1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76C03-1FA4-C64F-9C13-35C56E1FE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0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microsoft.com/office/2017/06/relationships/model3d" Target="../media/model3d1.glb"/><Relationship Id="rId21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microsoft.com/office/2017/06/relationships/model3d" Target="../media/model3d5.glb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6" Type="http://schemas.microsoft.com/office/2017/06/relationships/model3d" Target="../media/model3d7.glb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5" Type="http://schemas.microsoft.com/office/2017/06/relationships/model3d" Target="../media/model3d2.glb"/><Relationship Id="rId15" Type="http://schemas.openxmlformats.org/officeDocument/2006/relationships/image" Target="../media/image10.png"/><Relationship Id="rId23" Type="http://schemas.microsoft.com/office/2017/06/relationships/model3d" Target="../media/model3d8.glb"/><Relationship Id="rId10" Type="http://schemas.microsoft.com/office/2017/06/relationships/model3d" Target="../media/model3d4.glb"/><Relationship Id="rId19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17/06/relationships/model3d" Target="../media/model3d6.glb"/><Relationship Id="rId2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erativescience.org/books/pnb/pnb.ht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isticscience.org/books/burnham/index.ht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235B0-4C4C-4042-9CD1-5BB216BD5D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How can quantum physics correspond to consciousness?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EAD64-4FE0-A445-A0E3-F577FB783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86121"/>
            <a:ext cx="6858000" cy="204951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Ian Thompson </a:t>
            </a:r>
            <a:br>
              <a:rPr lang="en-US" dirty="0"/>
            </a:br>
            <a:r>
              <a:rPr lang="en-US" sz="2000" dirty="0"/>
              <a:t>with the </a:t>
            </a:r>
            <a:br>
              <a:rPr lang="en-US" dirty="0"/>
            </a:br>
            <a:r>
              <a:rPr lang="en-US" dirty="0"/>
              <a:t>Theistic Science Group: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Gard Perry, Ron Horvath, Andy Heilman, Steve Smith, </a:t>
            </a:r>
            <a:br>
              <a:rPr lang="en-US" sz="2000" dirty="0"/>
            </a:br>
            <a:r>
              <a:rPr lang="en-US" sz="2000" dirty="0"/>
              <a:t> Reuben Bell and Forrest </a:t>
            </a:r>
            <a:r>
              <a:rPr lang="en-US" sz="2000" dirty="0" err="1"/>
              <a:t>Dristy</a:t>
            </a: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/>
              <a:t>Version 7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37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DE6F4-73A6-EA4B-9E5F-B014D80E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207007" cy="1325563"/>
          </a:xfrm>
        </p:spPr>
        <p:txBody>
          <a:bodyPr/>
          <a:lstStyle/>
          <a:p>
            <a:r>
              <a:rPr lang="en-US" u="sng" dirty="0"/>
              <a:t>Uses</a:t>
            </a:r>
            <a:r>
              <a:rPr lang="en-US" dirty="0"/>
              <a:t> of discrete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DF1B0-1C26-F244-9855-0F2C2AEED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83" y="1825625"/>
            <a:ext cx="8207006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These things must be useful in order to exist.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Every discrete degree needs some kind of ‘event’ in order to justify existing: by doing something useful.</a:t>
            </a:r>
          </a:p>
          <a:p>
            <a:pPr>
              <a:lnSpc>
                <a:spcPct val="100000"/>
              </a:lnSpc>
            </a:pPr>
            <a:r>
              <a:rPr lang="en-US" dirty="0"/>
              <a:t>So to be useful: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outermost quantum discrete degree 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cannot be pre-determined,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but must have its own selection events (even if random!  QM!)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outermost sensory degree 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has to be linked with actual physical things (to see them!)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has to select among possible objects to recognize what it sees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(where sensory consciousness is, if </a:t>
            </a:r>
            <a:r>
              <a:rPr lang="en-US" dirty="0" err="1"/>
              <a:t>love+wisdom</a:t>
            </a:r>
            <a:r>
              <a:rPr lang="en-US" dirty="0"/>
              <a:t> give sensations)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6AB88-5ACC-5D49-B6BF-0EF50D0A4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2E237-5421-C944-B970-1FE4075E9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AB3CE-38FE-5447-884C-40C423562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538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AB7CE-A8AF-F74F-9695-C0791B914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 Writings suggest: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54A61-4FA7-AE40-9DB1-9EDF751A4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11" y="1844238"/>
            <a:ext cx="8429289" cy="451211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Every operation of love acting by wisdom </a:t>
            </a:r>
            <a:br>
              <a:rPr lang="en-US" dirty="0"/>
            </a:br>
            <a:r>
              <a:rPr lang="en-US" dirty="0"/>
              <a:t>(producing consciousness) </a:t>
            </a:r>
            <a:r>
              <a:rPr lang="en-US" u="sng" dirty="0"/>
              <a:t>corresponds with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an actual selection in nature (i.e. in quantum mechanics). 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This is a joint event that connects two discrete degrees.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These loves could be divine, in animals, or in humans.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Such events are needed in creation before animals existed. 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The last physical degree is terminating and fixed.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Makes a foundation for higher discrete degrees.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Not itself conscious.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This is the location of definite quantum selections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53D98-5B52-1E40-9013-09DC8692A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CE1BA-46F0-CC4C-B6BC-E8D627671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3A607-47AC-C24F-95A9-6B331DC93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365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A22B5-7971-2749-9389-207F7C8A4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conscious actions </a:t>
            </a:r>
            <a:r>
              <a:rPr lang="en-US" u="sng" dirty="0"/>
              <a:t>correspond</a:t>
            </a:r>
            <a:r>
              <a:rPr lang="en-US" dirty="0"/>
              <a:t> with physical selections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95106-529E-6F49-8878-A5F5A7C5C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00680" cy="453072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Correspondences are from the </a:t>
            </a:r>
            <a:r>
              <a:rPr lang="en-US" u="sng" dirty="0"/>
              <a:t>joint</a:t>
            </a:r>
            <a:r>
              <a:rPr lang="en-US" dirty="0"/>
              <a:t> events.</a:t>
            </a:r>
          </a:p>
          <a:p>
            <a:pPr>
              <a:lnSpc>
                <a:spcPct val="100000"/>
              </a:lnSpc>
            </a:pPr>
            <a:r>
              <a:rPr lang="en-US" dirty="0"/>
              <a:t>Caused by influx from one degree into another.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The influx could be from a person into the body, specifically from the sensory mind into the brain.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But </a:t>
            </a:r>
            <a:r>
              <a:rPr lang="en-US" u="sng" dirty="0"/>
              <a:t>instant</a:t>
            </a:r>
            <a:r>
              <a:rPr lang="en-US" dirty="0"/>
              <a:t> influx is received as a </a:t>
            </a:r>
            <a:r>
              <a:rPr lang="en-US" u="sng" dirty="0"/>
              <a:t>moment</a:t>
            </a:r>
            <a:r>
              <a:rPr lang="en-US" dirty="0"/>
              <a:t> in the physical *</a:t>
            </a:r>
            <a:br>
              <a:rPr lang="en-US" dirty="0"/>
            </a:br>
            <a:r>
              <a:rPr lang="en-US" dirty="0"/>
              <a:t>(A moment =  a non-zero time duration)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This could be the time between measurements that allows superpositions to spread out and exist.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			</a:t>
            </a:r>
          </a:p>
          <a:p>
            <a:pPr marL="0" indent="0">
              <a:buNone/>
            </a:pPr>
            <a:r>
              <a:rPr lang="en-US" sz="1600" dirty="0"/>
              <a:t>	              * smaller Index to Angelic Wisdom concerning Marriage (60) under ‘Influx’.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57574-F280-0F4B-BD14-6FDA3EE52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2B982-0505-C44C-9999-91D11F40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D1DCD-D218-2343-A567-CAC4D2979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823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B6EB6-5A93-D040-860C-B19995D7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164476" cy="1325563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Use</a:t>
            </a:r>
            <a:r>
              <a:rPr lang="en-US" sz="4000" b="1" dirty="0"/>
              <a:t> of Joint Selections?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4427E-CF3E-1743-A4C3-D94759B7E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164475" cy="453072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000" u="sng" dirty="0"/>
              <a:t>Quantum selections </a:t>
            </a:r>
            <a:r>
              <a:rPr lang="en-US" sz="3000" dirty="0"/>
              <a:t>make an actual choice between all the possibilities within the range of the wave function.</a:t>
            </a:r>
          </a:p>
          <a:p>
            <a:pPr>
              <a:lnSpc>
                <a:spcPct val="120000"/>
              </a:lnSpc>
            </a:pPr>
            <a:r>
              <a:rPr lang="en-US" sz="3000" u="sng" dirty="0"/>
              <a:t>Sensory selections </a:t>
            </a:r>
            <a:r>
              <a:rPr lang="en-US" sz="3000" dirty="0"/>
              <a:t>make a choice between all past things experienced when some part or property is sensed again.</a:t>
            </a:r>
          </a:p>
          <a:p>
            <a:pPr>
              <a:lnSpc>
                <a:spcPct val="120000"/>
              </a:lnSpc>
            </a:pPr>
            <a:r>
              <a:rPr lang="en-US" sz="3000" dirty="0"/>
              <a:t>Need for a new kind of asymmetric joint operation,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to project simultaneously on the brain and on the sensory mind, but with all probabilities given by quantum mechanics on the neural side. 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to quickly transmit sensory information from the brain to the mind.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ISB 1: According to order for the thinking mind to flow into the sight according to the state induced on the eyes by the objects before them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8BDE7-078D-3A42-A984-AA98B93B9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B569A-DADA-3B41-ABB7-B4F0D137F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3EEAA-4C9B-5945-8546-19D4BC902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7317" y="6356351"/>
            <a:ext cx="2057400" cy="365125"/>
          </a:xfrm>
        </p:spPr>
        <p:txBody>
          <a:bodyPr/>
          <a:lstStyle/>
          <a:p>
            <a:fld id="{4ABD98A0-4BF1-7E47-BB21-5BA1B0BA853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245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58E26-31E8-FE42-B5A9-BD90BFC0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068783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 new theory about sensory minds</a:t>
            </a:r>
            <a:br>
              <a:rPr lang="en-US" b="1" dirty="0"/>
            </a:br>
            <a:r>
              <a:rPr lang="en-US" b="1" dirty="0"/>
              <a:t>  </a:t>
            </a:r>
            <a:r>
              <a:rPr lang="en-US" sz="2800" b="1" dirty="0"/>
              <a:t>- Starting to solve the Sensory Object-Recognition Problem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B355F-CBE2-5643-9840-BCB25C988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530726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A theory of object recognition based on correspondences with quantum physics: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Sensory memory stores a very large number of object-property pairs in its initial mental ‘quantum state’.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All possible spatial translations, rotations (</a:t>
            </a:r>
            <a:r>
              <a:rPr lang="en-US" sz="2600" dirty="0" err="1"/>
              <a:t>etc</a:t>
            </a:r>
            <a:r>
              <a:rPr lang="en-US" sz="2600" dirty="0"/>
              <a:t>) generate further superposed mental pairs of the object with its possible views.  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Sensory input from the physical world leads to a particular measurement-selection of the neural brain state as well as of the mental quantum state. The object in the selected pair is thus the one with a view most likely matching what is seen. 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This can give a fast recognition of observed objects</a:t>
            </a:r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3B5A1-ECCE-454C-857F-F6DF3591B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5F9B5-F505-3449-823E-33A2767BD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F8D1E-B1B1-FB4D-93BF-99DE43E96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98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94DD53-49F8-AE40-A0B5-B09CC72A803E}"/>
              </a:ext>
            </a:extLst>
          </p:cNvPr>
          <p:cNvSpPr/>
          <p:nvPr/>
        </p:nvSpPr>
        <p:spPr>
          <a:xfrm>
            <a:off x="4422841" y="573046"/>
            <a:ext cx="3772651" cy="58582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4324A3-CA3B-CC41-B77E-40A57BF6A2DD}"/>
              </a:ext>
            </a:extLst>
          </p:cNvPr>
          <p:cNvSpPr/>
          <p:nvPr/>
        </p:nvSpPr>
        <p:spPr>
          <a:xfrm>
            <a:off x="409903" y="574109"/>
            <a:ext cx="4025463" cy="58582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5721C9-B91F-2F45-89D2-42CCBF310E1E}"/>
              </a:ext>
            </a:extLst>
          </p:cNvPr>
          <p:cNvSpPr txBox="1"/>
          <p:nvPr/>
        </p:nvSpPr>
        <p:spPr>
          <a:xfrm>
            <a:off x="1955466" y="167843"/>
            <a:ext cx="5096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Conscious Object Recognition by Quantum Selection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Table Desk 17">
                <a:extLst>
                  <a:ext uri="{FF2B5EF4-FFF2-40B4-BE49-F238E27FC236}">
                    <a16:creationId xmlns:a16="http://schemas.microsoft.com/office/drawing/2014/main" id="{B52A7B8F-0C85-A946-89FA-803D90E2B91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469041" y="5760990"/>
              <a:ext cx="912209" cy="68076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912209" cy="680760"/>
                    </a:xfrm>
                    <a:prstGeom prst="rect">
                      <a:avLst/>
                    </a:prstGeom>
                  </am3d:spPr>
                  <am3d:camera>
                    <am3d:pos x="0" y="0" z="543498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461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92642" ay="1006379" az="35738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9802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Table Desk 17">
                <a:extLst>
                  <a:ext uri="{FF2B5EF4-FFF2-40B4-BE49-F238E27FC236}">
                    <a16:creationId xmlns:a16="http://schemas.microsoft.com/office/drawing/2014/main" id="{B52A7B8F-0C85-A946-89FA-803D90E2B9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69041" y="5760990"/>
                <a:ext cx="912209" cy="68076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C597F451-ED11-0D44-A7D4-FF91F15DE689}"/>
              </a:ext>
            </a:extLst>
          </p:cNvPr>
          <p:cNvSpPr/>
          <p:nvPr/>
        </p:nvSpPr>
        <p:spPr>
          <a:xfrm>
            <a:off x="682923" y="829674"/>
            <a:ext cx="2222506" cy="69368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External</a:t>
            </a:r>
          </a:p>
          <a:p>
            <a:r>
              <a:rPr lang="en-US" dirty="0"/>
              <a:t>World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Eye">
                <a:extLst>
                  <a:ext uri="{FF2B5EF4-FFF2-40B4-BE49-F238E27FC236}">
                    <a16:creationId xmlns:a16="http://schemas.microsoft.com/office/drawing/2014/main" id="{7BC601A4-2322-FB43-ABF5-2BF4488C757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2728" y="2027027"/>
              <a:ext cx="1544934" cy="91264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544934" cy="912645"/>
                    </a:xfrm>
                    <a:prstGeom prst="rect">
                      <a:avLst/>
                    </a:prstGeom>
                  </am3d:spPr>
                  <am3d:camera>
                    <am3d:pos x="0" y="0" z="536208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11424" d="1000000"/>
                    <am3d:preTrans dx="-4553" dy="-9820219" dz="7936"/>
                    <am3d:scale>
                      <am3d:sx n="1000000" d="1000000"/>
                      <am3d:sy n="1000000" d="1000000"/>
                      <am3d:sz n="1000000" d="1000000"/>
                    </am3d:scale>
                    <am3d:rot ax="1782507" ay="-2140165" az="-1104136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9147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Eye">
                <a:extLst>
                  <a:ext uri="{FF2B5EF4-FFF2-40B4-BE49-F238E27FC236}">
                    <a16:creationId xmlns:a16="http://schemas.microsoft.com/office/drawing/2014/main" id="{7BC601A4-2322-FB43-ABF5-2BF4488C75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2728" y="2027027"/>
                <a:ext cx="1544934" cy="9126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Eye">
                <a:extLst>
                  <a:ext uri="{FF2B5EF4-FFF2-40B4-BE49-F238E27FC236}">
                    <a16:creationId xmlns:a16="http://schemas.microsoft.com/office/drawing/2014/main" id="{2227CAD8-8746-2C4A-B2CD-06500F055C6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97273" y="1831887"/>
              <a:ext cx="1836778" cy="110778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836778" cy="1107785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36208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11424" d="1000000"/>
                    <am3d:preTrans dx="-4553" dy="-9820219" dz="7936"/>
                    <am3d:scale>
                      <am3d:sx n="1000000" d="1000000"/>
                      <am3d:sy n="1000000" d="1000000"/>
                      <am3d:sz n="1000000" d="1000000"/>
                    </am3d:scale>
                    <am3d:rot ax="1846055" ay="2203397" az="1175751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2941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Eye">
                <a:extLst>
                  <a:ext uri="{FF2B5EF4-FFF2-40B4-BE49-F238E27FC236}">
                    <a16:creationId xmlns:a16="http://schemas.microsoft.com/office/drawing/2014/main" id="{2227CAD8-8746-2C4A-B2CD-06500F055C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97273" y="1831887"/>
                <a:ext cx="1836778" cy="1107785"/>
              </a:xfrm>
              <a:prstGeom prst="rect">
                <a:avLst/>
              </a:prstGeom>
              <a:noFill/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Brain">
                <a:extLst>
                  <a:ext uri="{FF2B5EF4-FFF2-40B4-BE49-F238E27FC236}">
                    <a16:creationId xmlns:a16="http://schemas.microsoft.com/office/drawing/2014/main" id="{91687C06-C857-FA44-A5F8-48A56224858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05624" y="3467551"/>
              <a:ext cx="1390132" cy="1364856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390132" cy="1364856"/>
                    </a:xfrm>
                    <a:prstGeom prst="rect">
                      <a:avLst/>
                    </a:prstGeom>
                  </am3d:spPr>
                  <am3d:camera>
                    <am3d:pos x="0" y="0" z="71845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09047" d="1000000"/>
                    <am3d:preTrans dx="-67441" dy="-7461814" dz="-2071337"/>
                    <am3d:scale>
                      <am3d:sx n="1000000" d="1000000"/>
                      <am3d:sy n="1000000" d="1000000"/>
                      <am3d:sz n="1000000" d="1000000"/>
                    </am3d:scale>
                    <am3d:rot ax="10584181" ay="-1762882" az="-10694021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3758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Brain">
                <a:extLst>
                  <a:ext uri="{FF2B5EF4-FFF2-40B4-BE49-F238E27FC236}">
                    <a16:creationId xmlns:a16="http://schemas.microsoft.com/office/drawing/2014/main" id="{91687C06-C857-FA44-A5F8-48A5622485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05624" y="3467551"/>
                <a:ext cx="1390132" cy="13648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Flat Screen TV">
                <a:extLst>
                  <a:ext uri="{FF2B5EF4-FFF2-40B4-BE49-F238E27FC236}">
                    <a16:creationId xmlns:a16="http://schemas.microsoft.com/office/drawing/2014/main" id="{8AF9DD79-6994-C04E-8E12-694E79760AB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33669" y="2616409"/>
              <a:ext cx="1977882" cy="2893113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977882" cy="2893113"/>
                    </a:xfrm>
                    <a:prstGeom prst="rect">
                      <a:avLst/>
                    </a:prstGeom>
                  </am3d:spPr>
                  <am3d:camera>
                    <am3d:pos x="0" y="0" z="549253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6618034" d="1000000"/>
                    <am3d:preTrans dx="0" dy="0" dz="-1041900"/>
                    <am3d:scale>
                      <am3d:sx n="1000000" d="1000000"/>
                      <am3d:sy n="1000000" d="1000000"/>
                      <am3d:sz n="1000000" d="1000000"/>
                    </am3d:scale>
                    <am3d:rot ax="3158767" ay="-2970641" az="-2693752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31722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Flat Screen TV">
                <a:extLst>
                  <a:ext uri="{FF2B5EF4-FFF2-40B4-BE49-F238E27FC236}">
                    <a16:creationId xmlns:a16="http://schemas.microsoft.com/office/drawing/2014/main" id="{8AF9DD79-6994-C04E-8E12-694E79760A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33669" y="2616409"/>
                <a:ext cx="1977882" cy="28931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Head With Gears">
                <a:extLst>
                  <a:ext uri="{FF2B5EF4-FFF2-40B4-BE49-F238E27FC236}">
                    <a16:creationId xmlns:a16="http://schemas.microsoft.com/office/drawing/2014/main" id="{8BF27D90-C1FE-9643-8C42-B82C5F92500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94967" y="574109"/>
              <a:ext cx="861810" cy="1258773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861810" cy="1258773"/>
                    </a:xfrm>
                    <a:prstGeom prst="rect">
                      <a:avLst/>
                    </a:prstGeom>
                  </am3d:spPr>
                  <am3d:camera>
                    <am3d:pos x="0" y="0" z="6268937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171" d="1000000"/>
                    <am3d:preTrans dx="-164765" dy="-18081215" dz="-21786"/>
                    <am3d:scale>
                      <am3d:sx n="1000000" d="1000000"/>
                      <am3d:sy n="1000000" d="1000000"/>
                      <am3d:sz n="1000000" d="1000000"/>
                    </am3d:scale>
                    <am3d:rot ax="2011326" ay="-2862269" az="-1566266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6475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Head With Gears">
                <a:extLst>
                  <a:ext uri="{FF2B5EF4-FFF2-40B4-BE49-F238E27FC236}">
                    <a16:creationId xmlns:a16="http://schemas.microsoft.com/office/drawing/2014/main" id="{8BF27D90-C1FE-9643-8C42-B82C5F9250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94967" y="574109"/>
                <a:ext cx="861810" cy="1258773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58573A9-8FD8-EC4D-AFE1-1E2278A07EED}"/>
              </a:ext>
            </a:extLst>
          </p:cNvPr>
          <p:cNvSpPr txBox="1"/>
          <p:nvPr/>
        </p:nvSpPr>
        <p:spPr>
          <a:xfrm>
            <a:off x="8143117" y="828433"/>
            <a:ext cx="676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Inner</a:t>
            </a:r>
          </a:p>
          <a:p>
            <a:r>
              <a:rPr lang="en-US" dirty="0"/>
              <a:t>mind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4E3A6B-6A0D-604E-90E2-ADF4ABDA0C38}"/>
              </a:ext>
            </a:extLst>
          </p:cNvPr>
          <p:cNvSpPr txBox="1"/>
          <p:nvPr/>
        </p:nvSpPr>
        <p:spPr>
          <a:xfrm>
            <a:off x="8103070" y="2177119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Possible</a:t>
            </a:r>
          </a:p>
          <a:p>
            <a:pPr algn="r"/>
            <a:r>
              <a:rPr lang="en-US" dirty="0"/>
              <a:t>objects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C21C02-A7E9-834B-9B42-F27B75FB8548}"/>
              </a:ext>
            </a:extLst>
          </p:cNvPr>
          <p:cNvSpPr txBox="1"/>
          <p:nvPr/>
        </p:nvSpPr>
        <p:spPr>
          <a:xfrm>
            <a:off x="8174939" y="4015085"/>
            <a:ext cx="95218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</a:t>
            </a:r>
          </a:p>
          <a:p>
            <a:r>
              <a:rPr lang="en-US" dirty="0"/>
              <a:t>objects</a:t>
            </a:r>
          </a:p>
          <a:p>
            <a:r>
              <a:rPr lang="en-US" sz="1400" dirty="0"/>
              <a:t>(short</a:t>
            </a:r>
          </a:p>
          <a:p>
            <a:r>
              <a:rPr lang="en-US" sz="1400" dirty="0"/>
              <a:t>term </a:t>
            </a:r>
          </a:p>
          <a:p>
            <a:r>
              <a:rPr lang="en-US" sz="1400" dirty="0"/>
              <a:t>memory)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Wooden Chair">
                <a:extLst>
                  <a:ext uri="{FF2B5EF4-FFF2-40B4-BE49-F238E27FC236}">
                    <a16:creationId xmlns:a16="http://schemas.microsoft.com/office/drawing/2014/main" id="{5045F4A2-D4A6-2343-A51D-966D28BE47B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273104" y="4007702"/>
              <a:ext cx="745265" cy="1225267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745265" cy="1225267"/>
                    </a:xfrm>
                    <a:prstGeom prst="rect">
                      <a:avLst/>
                    </a:prstGeom>
                  </am3d:spPr>
                  <am3d:camera>
                    <am3d:pos x="0" y="0" z="5999072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746255" d="1000000"/>
                    <am3d:preTrans dx="1247495" dy="-17969122" dz="-33130"/>
                    <am3d:scale>
                      <am3d:sx n="1000000" d="1000000"/>
                      <am3d:sy n="1000000" d="1000000"/>
                      <am3d:sz n="1000000" d="1000000"/>
                    </am3d:scale>
                    <am3d:rot ax="1260094" ay="1239633" az="462820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3010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Wooden Chair">
                <a:extLst>
                  <a:ext uri="{FF2B5EF4-FFF2-40B4-BE49-F238E27FC236}">
                    <a16:creationId xmlns:a16="http://schemas.microsoft.com/office/drawing/2014/main" id="{5045F4A2-D4A6-2343-A51D-966D28BE47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273104" y="4007702"/>
                <a:ext cx="745265" cy="12252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Sun">
                <a:extLst>
                  <a:ext uri="{FF2B5EF4-FFF2-40B4-BE49-F238E27FC236}">
                    <a16:creationId xmlns:a16="http://schemas.microsoft.com/office/drawing/2014/main" id="{DBC5F78C-1CED-C84F-B0DF-F03D378DF8A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00243" y="2968393"/>
              <a:ext cx="998083" cy="1023352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998083" cy="1023352"/>
                    </a:xfrm>
                    <a:prstGeom prst="rect">
                      <a:avLst/>
                    </a:prstGeom>
                  </am3d:spPr>
                  <am3d:camera>
                    <am3d:pos x="0" y="0" z="719309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60073" d="1000000"/>
                    <am3d:preTrans dx="3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562752" ay="1374022" az="1999297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17308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Sun">
                <a:extLst>
                  <a:ext uri="{FF2B5EF4-FFF2-40B4-BE49-F238E27FC236}">
                    <a16:creationId xmlns:a16="http://schemas.microsoft.com/office/drawing/2014/main" id="{DBC5F78C-1CED-C84F-B0DF-F03D378DF8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00243" y="2968393"/>
                <a:ext cx="998083" cy="10233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Table Desk 17">
                <a:extLst>
                  <a:ext uri="{FF2B5EF4-FFF2-40B4-BE49-F238E27FC236}">
                    <a16:creationId xmlns:a16="http://schemas.microsoft.com/office/drawing/2014/main" id="{A4D48E8C-EEBA-EE41-BB68-FF2F1921800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94176" y="978702"/>
              <a:ext cx="1054219" cy="49606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054219" cy="496062"/>
                    </a:xfrm>
                    <a:prstGeom prst="rect">
                      <a:avLst/>
                    </a:prstGeom>
                  </am3d:spPr>
                  <am3d:camera>
                    <am3d:pos x="0" y="0" z="543498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461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671217" ay="-3461786" az="-5720605"/>
                    <am3d:postTrans dx="0" dy="0" dz="0"/>
                  </am3d:trans>
                  <am3d:raster rName="Office3DRenderer" rVer="16.0.8326">
                    <am3d:blip r:embed="rId18"/>
                  </am3d:raster>
                  <am3d:objViewport viewportSz="10597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Table Desk 17">
                <a:extLst>
                  <a:ext uri="{FF2B5EF4-FFF2-40B4-BE49-F238E27FC236}">
                    <a16:creationId xmlns:a16="http://schemas.microsoft.com/office/drawing/2014/main" id="{A4D48E8C-EEBA-EE41-BB68-FF2F192180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94176" y="978702"/>
                <a:ext cx="1054219" cy="496062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CA27ACB-6869-7B49-B5B2-83DA80438A84}"/>
              </a:ext>
            </a:extLst>
          </p:cNvPr>
          <p:cNvSpPr txBox="1"/>
          <p:nvPr/>
        </p:nvSpPr>
        <p:spPr>
          <a:xfrm>
            <a:off x="1280436" y="4782502"/>
            <a:ext cx="768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Visual</a:t>
            </a:r>
          </a:p>
          <a:p>
            <a:r>
              <a:rPr lang="en-US" dirty="0"/>
              <a:t>cortex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3D Model 21" descr="Table Desk 17">
                <a:extLst>
                  <a:ext uri="{FF2B5EF4-FFF2-40B4-BE49-F238E27FC236}">
                    <a16:creationId xmlns:a16="http://schemas.microsoft.com/office/drawing/2014/main" id="{A2AEA42C-922E-BF46-B938-C0A7AB1665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83259" y="3718021"/>
              <a:ext cx="840222" cy="59663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840222" cy="596631"/>
                    </a:xfrm>
                    <a:prstGeom prst="rect">
                      <a:avLst/>
                    </a:prstGeom>
                  </am3d:spPr>
                  <am3d:camera>
                    <am3d:pos x="0" y="0" z="543498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461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080832" ay="-2372913" az="-7792791"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8640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3D Model 21" descr="Table Desk 17">
                <a:extLst>
                  <a:ext uri="{FF2B5EF4-FFF2-40B4-BE49-F238E27FC236}">
                    <a16:creationId xmlns:a16="http://schemas.microsoft.com/office/drawing/2014/main" id="{A2AEA42C-922E-BF46-B938-C0A7AB1665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883259" y="3718021"/>
                <a:ext cx="840222" cy="5966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3D Model 22" descr="Table Desk 17">
                <a:extLst>
                  <a:ext uri="{FF2B5EF4-FFF2-40B4-BE49-F238E27FC236}">
                    <a16:creationId xmlns:a16="http://schemas.microsoft.com/office/drawing/2014/main" id="{B69EE68B-DF83-844E-93AD-F4ACA1AE49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243462" y="4102355"/>
              <a:ext cx="1210743" cy="97140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210743" cy="971409"/>
                    </a:xfrm>
                    <a:prstGeom prst="rect">
                      <a:avLst/>
                    </a:prstGeom>
                  </am3d:spPr>
                  <am3d:camera>
                    <am3d:pos x="0" y="0" z="543498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461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12039" ay="-688296" az="-207048"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15265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3D Model 22" descr="Table Desk 17">
                <a:extLst>
                  <a:ext uri="{FF2B5EF4-FFF2-40B4-BE49-F238E27FC236}">
                    <a16:creationId xmlns:a16="http://schemas.microsoft.com/office/drawing/2014/main" id="{B69EE68B-DF83-844E-93AD-F4ACA1AE49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243462" y="4102355"/>
                <a:ext cx="1210743" cy="971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3D Model 23" descr="Table Desk 17">
                <a:extLst>
                  <a:ext uri="{FF2B5EF4-FFF2-40B4-BE49-F238E27FC236}">
                    <a16:creationId xmlns:a16="http://schemas.microsoft.com/office/drawing/2014/main" id="{365B9252-E103-194C-B252-D047A211D65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61855" y="2090837"/>
              <a:ext cx="487132" cy="57950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87132" cy="579507"/>
                    </a:xfrm>
                    <a:prstGeom prst="rect">
                      <a:avLst/>
                    </a:prstGeom>
                  </am3d:spPr>
                  <am3d:camera>
                    <am3d:pos x="0" y="0" z="543498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461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086024" ay="145867" az="10720672"/>
                    <am3d:postTrans dx="0" dy="0" dz="0"/>
                  </am3d:trans>
                  <am3d:raster rName="Office3DRenderer" rVer="16.0.8326">
                    <am3d:blip r:embed="rId21"/>
                  </am3d:raster>
                  <am3d:objViewport viewportSz="7558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3D Model 23" descr="Table Desk 17">
                <a:extLst>
                  <a:ext uri="{FF2B5EF4-FFF2-40B4-BE49-F238E27FC236}">
                    <a16:creationId xmlns:a16="http://schemas.microsoft.com/office/drawing/2014/main" id="{365B9252-E103-194C-B252-D047A211D6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61855" y="2090837"/>
                <a:ext cx="487132" cy="5795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3D Model 24" descr="Wooden Chair">
                <a:extLst>
                  <a:ext uri="{FF2B5EF4-FFF2-40B4-BE49-F238E27FC236}">
                    <a16:creationId xmlns:a16="http://schemas.microsoft.com/office/drawing/2014/main" id="{19A7FF0A-6F1D-F441-8AF7-A03E6EDA4D1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440650" y="2064455"/>
              <a:ext cx="662420" cy="889037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662420" cy="889037"/>
                    </a:xfrm>
                    <a:prstGeom prst="rect">
                      <a:avLst/>
                    </a:prstGeom>
                  </am3d:spPr>
                  <am3d:camera>
                    <am3d:pos x="0" y="0" z="5999072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746255" d="1000000"/>
                    <am3d:preTrans dx="1247495" dy="-17969122" dz="-33130"/>
                    <am3d:scale>
                      <am3d:sx n="1000000" d="1000000"/>
                      <am3d:sy n="1000000" d="1000000"/>
                      <am3d:sz n="1000000" d="1000000"/>
                    </am3d:scale>
                    <am3d:rot ax="2696500" ay="-630345" az="-618774"/>
                    <am3d:postTrans dx="0" dy="0" dz="0"/>
                  </am3d:trans>
                  <am3d:raster rName="Office3DRenderer" rVer="16.0.8326">
                    <am3d:blip r:embed="rId22"/>
                  </am3d:raster>
                  <am3d:objViewport viewportSz="9598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3D Model 24" descr="Wooden Chair">
                <a:extLst>
                  <a:ext uri="{FF2B5EF4-FFF2-40B4-BE49-F238E27FC236}">
                    <a16:creationId xmlns:a16="http://schemas.microsoft.com/office/drawing/2014/main" id="{19A7FF0A-6F1D-F441-8AF7-A03E6EDA4D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40650" y="2064455"/>
                <a:ext cx="662420" cy="889037"/>
              </a:xfrm>
              <a:prstGeom prst="rect">
                <a:avLst/>
              </a:prstGeom>
            </p:spPr>
          </p:pic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F05CD99-2D7A-804F-9F55-4C7A2218E0F1}"/>
              </a:ext>
            </a:extLst>
          </p:cNvPr>
          <p:cNvCxnSpPr>
            <a:cxnSpLocks/>
          </p:cNvCxnSpPr>
          <p:nvPr/>
        </p:nvCxnSpPr>
        <p:spPr>
          <a:xfrm flipH="1">
            <a:off x="1354972" y="1316512"/>
            <a:ext cx="836683" cy="814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0394FFF-8080-9842-A649-3F0087E6D4F9}"/>
              </a:ext>
            </a:extLst>
          </p:cNvPr>
          <p:cNvCxnSpPr>
            <a:cxnSpLocks/>
          </p:cNvCxnSpPr>
          <p:nvPr/>
        </p:nvCxnSpPr>
        <p:spPr>
          <a:xfrm>
            <a:off x="2171047" y="1244627"/>
            <a:ext cx="70162" cy="761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721CDD1B-803F-C84D-A7AF-C953DA8E6F98}"/>
              </a:ext>
            </a:extLst>
          </p:cNvPr>
          <p:cNvCxnSpPr>
            <a:cxnSpLocks/>
          </p:cNvCxnSpPr>
          <p:nvPr/>
        </p:nvCxnSpPr>
        <p:spPr>
          <a:xfrm rot="5400000">
            <a:off x="696880" y="3555257"/>
            <a:ext cx="1210307" cy="31591"/>
          </a:xfrm>
          <a:prstGeom prst="bentConnector4">
            <a:avLst>
              <a:gd name="adj1" fmla="val 21808"/>
              <a:gd name="adj2" fmla="val 82362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3CA44B74-28A8-2240-A96D-7C922E988056}"/>
              </a:ext>
            </a:extLst>
          </p:cNvPr>
          <p:cNvCxnSpPr>
            <a:cxnSpLocks/>
          </p:cNvCxnSpPr>
          <p:nvPr/>
        </p:nvCxnSpPr>
        <p:spPr>
          <a:xfrm rot="5400000">
            <a:off x="2221317" y="3196462"/>
            <a:ext cx="1016813" cy="36738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3646BFF-3D47-8D4D-A66C-B8C429D7D613}"/>
              </a:ext>
            </a:extLst>
          </p:cNvPr>
          <p:cNvSpPr txBox="1"/>
          <p:nvPr/>
        </p:nvSpPr>
        <p:spPr>
          <a:xfrm>
            <a:off x="3709551" y="5780783"/>
            <a:ext cx="249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Actual view selects recognized object:</a:t>
            </a:r>
          </a:p>
        </p:txBody>
      </p:sp>
      <p:sp>
        <p:nvSpPr>
          <p:cNvPr id="41" name="Down Arrow 40">
            <a:extLst>
              <a:ext uri="{FF2B5EF4-FFF2-40B4-BE49-F238E27FC236}">
                <a16:creationId xmlns:a16="http://schemas.microsoft.com/office/drawing/2014/main" id="{F9ED4074-6305-0D4D-8F5C-49932266A546}"/>
              </a:ext>
            </a:extLst>
          </p:cNvPr>
          <p:cNvSpPr/>
          <p:nvPr/>
        </p:nvSpPr>
        <p:spPr>
          <a:xfrm>
            <a:off x="6794967" y="1802268"/>
            <a:ext cx="909404" cy="194409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37BCE5E0-BB29-0F42-9BD6-CE5E09D04819}"/>
              </a:ext>
            </a:extLst>
          </p:cNvPr>
          <p:cNvSpPr/>
          <p:nvPr/>
        </p:nvSpPr>
        <p:spPr>
          <a:xfrm>
            <a:off x="7200473" y="2996055"/>
            <a:ext cx="909404" cy="730626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C215152F-F480-6A48-9FC1-35A98DC6899A}"/>
              </a:ext>
            </a:extLst>
          </p:cNvPr>
          <p:cNvSpPr/>
          <p:nvPr/>
        </p:nvSpPr>
        <p:spPr>
          <a:xfrm>
            <a:off x="2667432" y="4107951"/>
            <a:ext cx="1613751" cy="150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DD8B118D-4718-6F41-8734-CF11C1A87940}"/>
              </a:ext>
            </a:extLst>
          </p:cNvPr>
          <p:cNvSpPr/>
          <p:nvPr/>
        </p:nvSpPr>
        <p:spPr>
          <a:xfrm>
            <a:off x="2651089" y="4251417"/>
            <a:ext cx="1465974" cy="1864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FC153185-7273-0441-A577-DA7B7B63F863}"/>
              </a:ext>
            </a:extLst>
          </p:cNvPr>
          <p:cNvSpPr/>
          <p:nvPr/>
        </p:nvSpPr>
        <p:spPr>
          <a:xfrm>
            <a:off x="2651089" y="3999003"/>
            <a:ext cx="1344953" cy="1352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C8556B-7DF2-9F45-A434-58ECA1A6F3B1}"/>
              </a:ext>
            </a:extLst>
          </p:cNvPr>
          <p:cNvSpPr txBox="1"/>
          <p:nvPr/>
        </p:nvSpPr>
        <p:spPr>
          <a:xfrm>
            <a:off x="2551844" y="4580118"/>
            <a:ext cx="1797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Narrow range</a:t>
            </a:r>
          </a:p>
          <a:p>
            <a:r>
              <a:rPr lang="en-US" dirty="0"/>
              <a:t>of views allowed </a:t>
            </a:r>
            <a:br>
              <a:rPr lang="en-US" dirty="0"/>
            </a:br>
            <a:r>
              <a:rPr lang="en-US" dirty="0"/>
              <a:t>by eye input</a:t>
            </a:r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04F94E51-D375-F648-B605-0C4A842D57CE}"/>
              </a:ext>
            </a:extLst>
          </p:cNvPr>
          <p:cNvSpPr/>
          <p:nvPr/>
        </p:nvSpPr>
        <p:spPr>
          <a:xfrm rot="10400013">
            <a:off x="5258768" y="4622563"/>
            <a:ext cx="704594" cy="10538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0DA010C1-6D03-D748-9F70-1EEB545E86D8}"/>
              </a:ext>
            </a:extLst>
          </p:cNvPr>
          <p:cNvSpPr/>
          <p:nvPr/>
        </p:nvSpPr>
        <p:spPr>
          <a:xfrm rot="10800000">
            <a:off x="5215455" y="4304351"/>
            <a:ext cx="704594" cy="10538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Arrow 57">
            <a:extLst>
              <a:ext uri="{FF2B5EF4-FFF2-40B4-BE49-F238E27FC236}">
                <a16:creationId xmlns:a16="http://schemas.microsoft.com/office/drawing/2014/main" id="{1C5CAC2F-3F20-2947-A8DE-2EA10C536D06}"/>
              </a:ext>
            </a:extLst>
          </p:cNvPr>
          <p:cNvSpPr/>
          <p:nvPr/>
        </p:nvSpPr>
        <p:spPr>
          <a:xfrm rot="11278126">
            <a:off x="5215455" y="4001924"/>
            <a:ext cx="704594" cy="10538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Arrow 58">
            <a:extLst>
              <a:ext uri="{FF2B5EF4-FFF2-40B4-BE49-F238E27FC236}">
                <a16:creationId xmlns:a16="http://schemas.microsoft.com/office/drawing/2014/main" id="{A0E05BC3-BC3A-C242-914B-5C68910795B4}"/>
              </a:ext>
            </a:extLst>
          </p:cNvPr>
          <p:cNvSpPr/>
          <p:nvPr/>
        </p:nvSpPr>
        <p:spPr>
          <a:xfrm rot="3267536">
            <a:off x="6088695" y="3853377"/>
            <a:ext cx="262179" cy="332514"/>
          </a:xfrm>
          <a:prstGeom prst="rightArrow">
            <a:avLst>
              <a:gd name="adj1" fmla="val 6467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FF56E3F5-4FEA-CA42-B1EF-BEE60805683F}"/>
              </a:ext>
            </a:extLst>
          </p:cNvPr>
          <p:cNvSpPr/>
          <p:nvPr/>
        </p:nvSpPr>
        <p:spPr>
          <a:xfrm rot="3267536">
            <a:off x="6567237" y="3463502"/>
            <a:ext cx="262179" cy="332514"/>
          </a:xfrm>
          <a:prstGeom prst="rightArrow">
            <a:avLst>
              <a:gd name="adj1" fmla="val 6467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A0A229E8-A377-9C41-9F22-B9738FB5C7DF}"/>
              </a:ext>
            </a:extLst>
          </p:cNvPr>
          <p:cNvSpPr/>
          <p:nvPr/>
        </p:nvSpPr>
        <p:spPr>
          <a:xfrm rot="3267536">
            <a:off x="6445835" y="3791255"/>
            <a:ext cx="262179" cy="332514"/>
          </a:xfrm>
          <a:prstGeom prst="rightArrow">
            <a:avLst>
              <a:gd name="adj1" fmla="val 6467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3F60EBE-E2FB-704D-9080-D277CC7323B5}"/>
              </a:ext>
            </a:extLst>
          </p:cNvPr>
          <p:cNvSpPr txBox="1"/>
          <p:nvPr/>
        </p:nvSpPr>
        <p:spPr>
          <a:xfrm>
            <a:off x="4953498" y="5129805"/>
            <a:ext cx="3062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Superposition of reflected light </a:t>
            </a:r>
          </a:p>
          <a:p>
            <a:r>
              <a:rPr lang="en-US" sz="1600" dirty="0"/>
              <a:t>from all possible + current objects.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FCB3BEB-6587-044D-8292-895309807F58}"/>
              </a:ext>
            </a:extLst>
          </p:cNvPr>
          <p:cNvSpPr txBox="1"/>
          <p:nvPr/>
        </p:nvSpPr>
        <p:spPr>
          <a:xfrm>
            <a:off x="5526657" y="2761619"/>
            <a:ext cx="854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Mental</a:t>
            </a:r>
          </a:p>
          <a:p>
            <a:r>
              <a:rPr lang="en-US" dirty="0"/>
              <a:t>light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AF7D97B-AA0C-354E-BC8A-A0011D6D1204}"/>
              </a:ext>
            </a:extLst>
          </p:cNvPr>
          <p:cNvSpPr txBox="1"/>
          <p:nvPr/>
        </p:nvSpPr>
        <p:spPr>
          <a:xfrm>
            <a:off x="1501734" y="1985875"/>
            <a:ext cx="598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Eyes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9" name="3D Model 68" descr="Impossible Object">
                <a:extLst>
                  <a:ext uri="{FF2B5EF4-FFF2-40B4-BE49-F238E27FC236}">
                    <a16:creationId xmlns:a16="http://schemas.microsoft.com/office/drawing/2014/main" id="{7CE86A74-DBF0-3E4F-A0BD-A710AE9F063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837643" y="2089034"/>
              <a:ext cx="725660" cy="837345"/>
            </p:xfrm>
            <a:graphic>
              <a:graphicData uri="http://schemas.microsoft.com/office/drawing/2017/model3d">
                <am3d:model3d r:embed="rId23">
                  <am3d:spPr>
                    <a:xfrm>
                      <a:off x="0" y="0"/>
                      <a:ext cx="725660" cy="837345"/>
                    </a:xfrm>
                    <a:prstGeom prst="rect">
                      <a:avLst/>
                    </a:prstGeom>
                  </am3d:spPr>
                  <am3d:camera>
                    <am3d:pos x="0" y="0" z="7661875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39641" d="1000000"/>
                    <am3d:preTrans dx="0" dy="0" dz="-12423"/>
                    <am3d:scale>
                      <am3d:sx n="1000000" d="1000000"/>
                      <am3d:sy n="1000000" d="1000000"/>
                      <am3d:sz n="1000000" d="1000000"/>
                    </am3d:scale>
                    <am3d:rot ax="1662037" ay="-1550952" az="-773617"/>
                    <am3d:postTrans dx="0" dy="0" dz="0"/>
                  </am3d:trans>
                  <am3d:raster rName="Office3DRenderer" rVer="16.0.8326">
                    <am3d:blip r:embed="rId24"/>
                  </am3d:raster>
                  <am3d:objViewport viewportSz="11782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9" name="3D Model 68" descr="Impossible Object">
                <a:extLst>
                  <a:ext uri="{FF2B5EF4-FFF2-40B4-BE49-F238E27FC236}">
                    <a16:creationId xmlns:a16="http://schemas.microsoft.com/office/drawing/2014/main" id="{7CE86A74-DBF0-3E4F-A0BD-A710AE9F06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837643" y="2089034"/>
                <a:ext cx="725660" cy="83734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B6CA707-FB65-8C49-BBDE-C263998D613A}"/>
              </a:ext>
            </a:extLst>
          </p:cNvPr>
          <p:cNvSpPr txBox="1"/>
          <p:nvPr/>
        </p:nvSpPr>
        <p:spPr>
          <a:xfrm>
            <a:off x="3372263" y="721900"/>
            <a:ext cx="924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Physical</a:t>
            </a:r>
          </a:p>
          <a:p>
            <a:r>
              <a:rPr lang="en-US" dirty="0"/>
              <a:t>world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069010-A4CA-AA43-973D-DC4B6B6CED56}"/>
              </a:ext>
            </a:extLst>
          </p:cNvPr>
          <p:cNvSpPr txBox="1"/>
          <p:nvPr/>
        </p:nvSpPr>
        <p:spPr>
          <a:xfrm>
            <a:off x="4691548" y="742548"/>
            <a:ext cx="854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Mental</a:t>
            </a:r>
          </a:p>
          <a:p>
            <a:r>
              <a:rPr lang="en-US" dirty="0"/>
              <a:t>world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2764B3-4046-144F-8C26-32E7F4C2F8F0}"/>
              </a:ext>
            </a:extLst>
          </p:cNvPr>
          <p:cNvSpPr txBox="1"/>
          <p:nvPr/>
        </p:nvSpPr>
        <p:spPr>
          <a:xfrm>
            <a:off x="4105758" y="2679429"/>
            <a:ext cx="830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 </a:t>
            </a:r>
          </a:p>
          <a:p>
            <a:r>
              <a:rPr lang="en-US" dirty="0"/>
              <a:t>view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42DBB-E40D-364A-8DC0-37BFAA5AC75F}"/>
              </a:ext>
            </a:extLst>
          </p:cNvPr>
          <p:cNvSpPr txBox="1"/>
          <p:nvPr/>
        </p:nvSpPr>
        <p:spPr>
          <a:xfrm>
            <a:off x="5284141" y="4097896"/>
            <a:ext cx="6495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possible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BD25B18-C9CF-3142-89E4-E982C6C96BDD}"/>
              </a:ext>
            </a:extLst>
          </p:cNvPr>
          <p:cNvSpPr txBox="1"/>
          <p:nvPr/>
        </p:nvSpPr>
        <p:spPr>
          <a:xfrm>
            <a:off x="5308036" y="4388807"/>
            <a:ext cx="4924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views</a:t>
            </a:r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C1F529D8-4CBB-6F45-A32C-BD9113F182E2}"/>
              </a:ext>
            </a:extLst>
          </p:cNvPr>
          <p:cNvSpPr/>
          <p:nvPr/>
        </p:nvSpPr>
        <p:spPr>
          <a:xfrm rot="18695958">
            <a:off x="6597873" y="3101516"/>
            <a:ext cx="262179" cy="332514"/>
          </a:xfrm>
          <a:prstGeom prst="rightArrow">
            <a:avLst>
              <a:gd name="adj1" fmla="val 64673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15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C54EF-5085-E146-86B3-CFFF31EAD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Way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508E1-B023-8D41-9FCE-B916D5159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The puzzles of the quantum physics measurement problem have been around for a long time.</a:t>
            </a:r>
          </a:p>
          <a:p>
            <a:pPr>
              <a:lnSpc>
                <a:spcPct val="120000"/>
              </a:lnSpc>
            </a:pPr>
            <a:r>
              <a:rPr lang="en-US" dirty="0"/>
              <a:t>Maybe we should see it </a:t>
            </a:r>
            <a:r>
              <a:rPr lang="en-US"/>
              <a:t>as really two </a:t>
            </a:r>
            <a:r>
              <a:rPr lang="en-US" dirty="0"/>
              <a:t>discrete degrees.</a:t>
            </a:r>
          </a:p>
          <a:p>
            <a:pPr>
              <a:lnSpc>
                <a:spcPct val="120000"/>
              </a:lnSpc>
            </a:pPr>
            <a:r>
              <a:rPr lang="en-US" dirty="0"/>
              <a:t>By seeing multiple discrete degrees in action, </a:t>
            </a:r>
            <a:br>
              <a:rPr lang="en-US" dirty="0"/>
            </a:br>
            <a:r>
              <a:rPr lang="en-US" dirty="0"/>
              <a:t>we use correspondences to make better theories about those degrees – without losing what is distinctive and useful at each level.</a:t>
            </a:r>
          </a:p>
          <a:p>
            <a:pPr>
              <a:lnSpc>
                <a:spcPct val="120000"/>
              </a:lnSpc>
            </a:pPr>
            <a:r>
              <a:rPr lang="en-US" dirty="0"/>
              <a:t>We begin a theory of quantum-like sensory minds with fast associative recall and object recognition.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C7701-777B-6F41-9639-E20732E50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E822F-4E0A-3845-A6FE-8DCF6BF3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51543-2653-7748-A81B-E5FF6B5E5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717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6F7C7-DAD7-104F-A6F1-D6FFD5758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Alongside our earlier theory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49A9A-3E5E-8747-8FC3-1D7810AD6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How spiritual influx shows itself in physics </a:t>
            </a:r>
            <a:br>
              <a:rPr lang="en-US" dirty="0"/>
            </a:br>
            <a:r>
              <a:rPr lang="en-US" dirty="0"/>
              <a:t>by means of modifying some of the </a:t>
            </a:r>
            <a:br>
              <a:rPr lang="en-US" dirty="0"/>
            </a:br>
            <a:r>
              <a:rPr lang="en-US" dirty="0"/>
              <a:t>‘constant’ parameters in physics </a:t>
            </a:r>
            <a:br>
              <a:rPr lang="en-US" dirty="0"/>
            </a:br>
            <a:r>
              <a:rPr lang="en-US" dirty="0"/>
              <a:t>(like charge or electric permittivity). </a:t>
            </a:r>
          </a:p>
          <a:p>
            <a:pPr>
              <a:lnSpc>
                <a:spcPct val="120000"/>
              </a:lnSpc>
            </a:pPr>
            <a:r>
              <a:rPr lang="en-US" dirty="0"/>
              <a:t>See </a:t>
            </a:r>
            <a:r>
              <a:rPr lang="en-US" i="1" dirty="0"/>
              <a:t>New Philosophy</a:t>
            </a:r>
            <a:r>
              <a:rPr lang="en-US" dirty="0"/>
              <a:t>, Vol 121, pp 284-294 (2020)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3BF52-7E12-8143-9E1E-BAA1655A0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6EB98-341A-FC4A-8BB3-76C91D0C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1E6D5-275E-7D49-AC72-CEE43BC7C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339239-EEBF-7946-BD22-B188A0E5A386}"/>
              </a:ext>
            </a:extLst>
          </p:cNvPr>
          <p:cNvSpPr txBox="1"/>
          <p:nvPr/>
        </p:nvSpPr>
        <p:spPr>
          <a:xfrm>
            <a:off x="365760" y="172720"/>
            <a:ext cx="1102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Postscript</a:t>
            </a:r>
          </a:p>
        </p:txBody>
      </p:sp>
    </p:spTree>
    <p:extLst>
      <p:ext uri="{BB962C8B-B14F-4D97-AF65-F5344CB8AC3E}">
        <p14:creationId xmlns:p14="http://schemas.microsoft.com/office/powerpoint/2010/main" val="879524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919F9-2CFB-1249-9545-4D3120C5E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God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4C759-31E5-1C4C-8D6E-4EB8F7816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God operates everywhere throughout the physical universe.</a:t>
            </a:r>
          </a:p>
          <a:p>
            <a:pPr lvl="1"/>
            <a:r>
              <a:rPr lang="en-US" dirty="0"/>
              <a:t>God is not in time and not in space. </a:t>
            </a:r>
          </a:p>
          <a:p>
            <a:pPr lvl="1"/>
            <a:r>
              <a:rPr lang="en-US" dirty="0"/>
              <a:t>God is present non-temporally and non-spatially. </a:t>
            </a:r>
          </a:p>
          <a:p>
            <a:r>
              <a:rPr lang="en-US" dirty="0"/>
              <a:t>God is able to ‘see’ </a:t>
            </a:r>
            <a:r>
              <a:rPr lang="en-US" i="1" dirty="0"/>
              <a:t>both</a:t>
            </a:r>
            <a:r>
              <a:rPr lang="en-US" dirty="0"/>
              <a:t> super-position </a:t>
            </a:r>
            <a:r>
              <a:rPr lang="en-US" i="1" dirty="0"/>
              <a:t>and </a:t>
            </a:r>
            <a:r>
              <a:rPr lang="en-US" dirty="0"/>
              <a:t>collapse of the wave function </a:t>
            </a:r>
          </a:p>
          <a:p>
            <a:pPr lvl="1"/>
            <a:r>
              <a:rPr lang="en-US" dirty="0"/>
              <a:t>As God can be present to physical substance without violating God’s own laws  of order.  </a:t>
            </a:r>
          </a:p>
          <a:p>
            <a:r>
              <a:rPr lang="en-US" dirty="0"/>
              <a:t>This occurs whether or not a human being is present to observe it.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E1096-12FC-794A-9716-C1F250D1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A6E1C-851C-4E4D-98DE-173338C50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644AE-B216-4B41-BFBF-F853E3F30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63EE0D-17A0-6448-AE51-AD7CE40BDC89}"/>
              </a:ext>
            </a:extLst>
          </p:cNvPr>
          <p:cNvSpPr txBox="1"/>
          <p:nvPr/>
        </p:nvSpPr>
        <p:spPr>
          <a:xfrm>
            <a:off x="8422105" y="182880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</a:t>
            </a:r>
          </a:p>
        </p:txBody>
      </p:sp>
    </p:spTree>
    <p:extLst>
      <p:ext uri="{BB962C8B-B14F-4D97-AF65-F5344CB8AC3E}">
        <p14:creationId xmlns:p14="http://schemas.microsoft.com/office/powerpoint/2010/main" val="1207906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BEA70-F456-E247-AD89-512C8D0EC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FC06D-E6D3-B241-AFB1-E6F28565C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65" y="1825625"/>
            <a:ext cx="8549921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There are two problems presently unsolved:</a:t>
            </a:r>
          </a:p>
          <a:p>
            <a:pPr lvl="1">
              <a:lnSpc>
                <a:spcPct val="100000"/>
              </a:lnSpc>
            </a:pPr>
            <a:r>
              <a:rPr lang="en-US" u="sng" dirty="0"/>
              <a:t>Quantum measurement problem</a:t>
            </a:r>
          </a:p>
          <a:p>
            <a:pPr lvl="1">
              <a:lnSpc>
                <a:spcPct val="100000"/>
              </a:lnSpc>
            </a:pPr>
            <a:r>
              <a:rPr lang="en-US" u="sng" dirty="0"/>
              <a:t>How animals quickly recognize external objects </a:t>
            </a:r>
            <a:endParaRPr lang="en-US" sz="2000" u="sng" dirty="0"/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Some materialist proposals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How should we understand this from the Writings?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Possible correspondences linking sensory ⇔ quantum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Starting a new theory of sensing and recognizing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C3C3A-7C42-AC4D-B948-EB68259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BDBF-A69A-F24C-9347-6290A85DA2A3}" type="datetime1">
              <a:rPr lang="en-US" smtClean="0"/>
              <a:t>9/24/22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9F77D-FB8C-5348-9968-490C81B6E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8F09F-C95E-AD43-8E03-564295B32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</p:spTree>
    <p:extLst>
      <p:ext uri="{BB962C8B-B14F-4D97-AF65-F5344CB8AC3E}">
        <p14:creationId xmlns:p14="http://schemas.microsoft.com/office/powerpoint/2010/main" val="3864497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DAD07-D357-7044-9BB9-48A70F69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measurement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00139-799A-B34A-A8C4-991CFD640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59" y="1825625"/>
            <a:ext cx="8168509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Contrast between classical and quantum waves:</a:t>
            </a:r>
          </a:p>
          <a:p>
            <a:pPr lvl="1">
              <a:lnSpc>
                <a:spcPct val="120000"/>
              </a:lnSpc>
            </a:pPr>
            <a:r>
              <a:rPr lang="en-US" u="sng" dirty="0"/>
              <a:t>Classical</a:t>
            </a:r>
            <a:r>
              <a:rPr lang="en-US" dirty="0"/>
              <a:t> waves (e.g. air or ocean) affect </a:t>
            </a:r>
            <a:r>
              <a:rPr lang="en-US" u="sng" dirty="0"/>
              <a:t>everywhere</a:t>
            </a:r>
            <a:r>
              <a:rPr lang="en-US" dirty="0"/>
              <a:t> where that wave is</a:t>
            </a:r>
          </a:p>
          <a:p>
            <a:pPr lvl="1">
              <a:lnSpc>
                <a:spcPct val="120000"/>
              </a:lnSpc>
            </a:pPr>
            <a:r>
              <a:rPr lang="en-US" u="sng" dirty="0"/>
              <a:t>Quantum</a:t>
            </a:r>
            <a:r>
              <a:rPr lang="en-US" dirty="0"/>
              <a:t> waves (e.g. electrons or light) affect </a:t>
            </a:r>
            <a:r>
              <a:rPr lang="en-US" u="sng" dirty="0"/>
              <a:t>only one</a:t>
            </a:r>
            <a:r>
              <a:rPr lang="en-US" dirty="0"/>
              <a:t> place in where that wave is.</a:t>
            </a:r>
          </a:p>
          <a:p>
            <a:pPr>
              <a:lnSpc>
                <a:spcPct val="100000"/>
              </a:lnSpc>
            </a:pPr>
            <a:r>
              <a:rPr lang="en-US" dirty="0"/>
              <a:t>Why?</a:t>
            </a:r>
          </a:p>
          <a:p>
            <a:pPr>
              <a:lnSpc>
                <a:spcPct val="100000"/>
              </a:lnSpc>
            </a:pPr>
            <a:r>
              <a:rPr lang="en-US" dirty="0"/>
              <a:t>Problem also known as: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“Reduction of the wave packet” 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“Selection of actual outcome”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”Reducing a superposition of alternatives to only one actually occurring”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28054-0701-6F46-B144-07ACBCBBC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DD97B-60D5-554F-89D4-55F356AAB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77947-21D0-B743-9CA6-BE22EDAC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18AA74-6071-EA4D-941B-BFD6E9C0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252" y="4286113"/>
            <a:ext cx="2955597" cy="99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8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165C0-B6C7-4B46-B2EF-24D2846D1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US" dirty="0"/>
              <a:t>Sensory object-recognition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E655A-53AE-1743-A35C-60C21936B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Humans and animals quickly recognize visible objects</a:t>
            </a:r>
          </a:p>
          <a:p>
            <a:pPr lvl="1"/>
            <a:r>
              <a:rPr lang="en-US" sz="2000" dirty="0"/>
              <a:t>Do this despite varying distance, rotation, lighting, movement, etc.</a:t>
            </a:r>
          </a:p>
          <a:p>
            <a:pPr lvl="1"/>
            <a:r>
              <a:rPr lang="en-US" sz="2000" dirty="0"/>
              <a:t>Do this within 1/10 second: only ~ 100 neural steps possible.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4343D-F465-D842-8877-4D3BB5BD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98252-FDD7-2B44-A7B7-A2DC1321F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F42E6-B832-F549-871D-C0213143A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F99E1C1-99DB-4A4F-9E48-DB65F3639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252377"/>
            <a:ext cx="6311900" cy="273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CCD035-F342-5347-B478-2833D78C6F2A}"/>
              </a:ext>
            </a:extLst>
          </p:cNvPr>
          <p:cNvSpPr txBox="1"/>
          <p:nvPr/>
        </p:nvSpPr>
        <p:spPr>
          <a:xfrm>
            <a:off x="6841171" y="4136711"/>
            <a:ext cx="1885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done in the</a:t>
            </a:r>
          </a:p>
          <a:p>
            <a:r>
              <a:rPr lang="en-US" dirty="0"/>
              <a:t>sensory mind.</a:t>
            </a:r>
          </a:p>
          <a:p>
            <a:endParaRPr lang="en-US" dirty="0"/>
          </a:p>
          <a:p>
            <a:r>
              <a:rPr lang="en-US" dirty="0"/>
              <a:t>How?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35FE2E-3EB7-1C43-A85D-9179CEA00D2B}"/>
              </a:ext>
            </a:extLst>
          </p:cNvPr>
          <p:cNvSpPr txBox="1"/>
          <p:nvPr/>
        </p:nvSpPr>
        <p:spPr>
          <a:xfrm>
            <a:off x="3132083" y="5927835"/>
            <a:ext cx="32143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from </a:t>
            </a:r>
            <a:r>
              <a:rPr lang="en-US" sz="1100" dirty="0" err="1"/>
              <a:t>Rudrauf</a:t>
            </a:r>
            <a:r>
              <a:rPr lang="en-US" sz="1100" dirty="0"/>
              <a:t> et al, </a:t>
            </a:r>
            <a:r>
              <a:rPr lang="en-US" sz="1100" dirty="0" err="1"/>
              <a:t>J.Theo.Bio</a:t>
            </a:r>
            <a:r>
              <a:rPr lang="en-US" sz="1100" dirty="0"/>
              <a:t>. 428 (2017) 106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D17CE3-0A81-BE42-931A-28448324654D}"/>
              </a:ext>
            </a:extLst>
          </p:cNvPr>
          <p:cNvSpPr txBox="1"/>
          <p:nvPr/>
        </p:nvSpPr>
        <p:spPr>
          <a:xfrm>
            <a:off x="8325907" y="2932734"/>
            <a:ext cx="3030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4DB98-A7BE-5A49-9F82-26E53CA6578D}"/>
              </a:ext>
            </a:extLst>
          </p:cNvPr>
          <p:cNvSpPr txBox="1"/>
          <p:nvPr/>
        </p:nvSpPr>
        <p:spPr>
          <a:xfrm>
            <a:off x="4977690" y="5279063"/>
            <a:ext cx="3030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B55124-E967-7B46-B959-FD80D2F843C5}"/>
              </a:ext>
            </a:extLst>
          </p:cNvPr>
          <p:cNvSpPr txBox="1"/>
          <p:nvPr/>
        </p:nvSpPr>
        <p:spPr>
          <a:xfrm>
            <a:off x="4977690" y="3852311"/>
            <a:ext cx="3030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728C47-F206-5348-8527-5D5A8C9ADB71}"/>
              </a:ext>
            </a:extLst>
          </p:cNvPr>
          <p:cNvSpPr txBox="1"/>
          <p:nvPr/>
        </p:nvSpPr>
        <p:spPr>
          <a:xfrm>
            <a:off x="8783107" y="3389934"/>
            <a:ext cx="3030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783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28AE8-ED8B-B64D-9A46-D2FDDDC7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Materialist Proposals to solve the Quantum Measurement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275DF-7DA4-3048-9121-740FE89B6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16884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/>
              <a:t>Is there a quantum limit to one of these properties?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Maximum distance within superposition	(Einstein in 1930s)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Maximum energy difference 		(Maxwell)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Maximum gravitational energy difference  	(Penrose)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Maximum complexity			(Weingarten)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Some new spontaneous mechanism         	</a:t>
            </a:r>
            <a:r>
              <a:rPr lang="en-US" sz="1800" dirty="0"/>
              <a:t>(</a:t>
            </a:r>
            <a:r>
              <a:rPr lang="en-US" sz="1800" dirty="0" err="1"/>
              <a:t>Ghirardi</a:t>
            </a:r>
            <a:r>
              <a:rPr lang="en-US" sz="1800" dirty="0"/>
              <a:t>, Rimini, Weber)</a:t>
            </a:r>
            <a:endParaRPr lang="en-US" sz="2400" dirty="0"/>
          </a:p>
          <a:p>
            <a:pPr marL="0" indent="0">
              <a:buNone/>
            </a:pPr>
            <a:r>
              <a:rPr lang="en-US" sz="2200" dirty="0"/>
              <a:t>All making quantum physics a bit more classical.</a:t>
            </a:r>
          </a:p>
          <a:p>
            <a:pPr marL="0" indent="0" algn="r">
              <a:buNone/>
            </a:pPr>
            <a:r>
              <a:rPr lang="en-US" sz="1800" dirty="0"/>
              <a:t>More details in chapter 12 of my book “Philosophy of Nature and Quantum Reality”,</a:t>
            </a:r>
            <a:br>
              <a:rPr lang="en-US" sz="1800" dirty="0"/>
            </a:br>
            <a:r>
              <a:rPr lang="en-US" sz="1800" dirty="0">
                <a:hlinkClick r:id="rId3"/>
              </a:rPr>
              <a:t>http://www.generativescience.org/books/pnb/pnb.htm</a:t>
            </a:r>
            <a:r>
              <a:rPr lang="en-US" sz="1800" dirty="0"/>
              <a:t> 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But very difficult to find any limit experimentally: nothing found yet!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B585E-C14F-554E-8BAA-13D43AD5B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61072-14F9-2C49-BB77-E2762F34F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25039-30AA-8746-81CC-EEE8A490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295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28AE8-ED8B-B64D-9A46-D2FDDDC7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326164" cy="1325563"/>
          </a:xfrm>
        </p:spPr>
        <p:txBody>
          <a:bodyPr>
            <a:normAutofit/>
          </a:bodyPr>
          <a:lstStyle/>
          <a:p>
            <a:r>
              <a:rPr lang="en-US" dirty="0"/>
              <a:t>Materialist Proposals to solve the Sensory Object-recognition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275DF-7DA4-3048-9121-740FE89B6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168841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This the problem in cognitive psychology, of proposing a mechanism to do object recognition.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Two kinds of proposals: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Progressing extraction of abstract properties, such as edges &gt; lines &gt; boundary curves &gt; 3D objects. (bottom-up)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Getting proposed scenes from a predictive mechanism, and then quickly adjusting its inputs until agrees with view. (top-down)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Both of these kinds require lots of ‘neural computation’. 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There might be enough neurons in the brain, </a:t>
            </a:r>
            <a:br>
              <a:rPr lang="en-US" sz="2000" dirty="0"/>
            </a:br>
            <a:r>
              <a:rPr lang="en-US" sz="2000" dirty="0"/>
              <a:t>but difficult to get them to coordinate quickly enough.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B585E-C14F-554E-8BAA-13D43AD5B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61072-14F9-2C49-BB77-E2762F34F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25039-30AA-8746-81CC-EEE8A490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125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EDBC5-D947-A247-B36E-FEDC4BADD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Principles of the Writings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AEA5B-361E-A545-9816-83FC97304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Quantum physics is entirely in the physical world. Whatever local causes and effects it deals with must be physical.  </a:t>
            </a:r>
          </a:p>
          <a:p>
            <a:r>
              <a:rPr lang="en-US" dirty="0"/>
              <a:t>The physical cause of the wave function collapse can itself be caused by interior (non-physical) cause</a:t>
            </a:r>
          </a:p>
          <a:p>
            <a:pPr lvl="1"/>
            <a:r>
              <a:rPr lang="en-US" dirty="0"/>
              <a:t> operating on higher/interior discrete degree in physics.</a:t>
            </a:r>
          </a:p>
          <a:p>
            <a:r>
              <a:rPr lang="en-US" dirty="0"/>
              <a:t>The interior degree is non-material (spiritual) </a:t>
            </a:r>
          </a:p>
          <a:p>
            <a:pPr lvl="1"/>
            <a:r>
              <a:rPr lang="en-US" dirty="0"/>
              <a:t>Does not require the presence of a human to operate.</a:t>
            </a:r>
          </a:p>
          <a:p>
            <a:r>
              <a:rPr lang="en-US" dirty="0"/>
              <a:t>Starts to solve the Quantum Measurement Problem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E1661-2570-374C-AE3E-E750DD12D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4FBCB-7FC4-9542-87F8-AAC58B3D2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925B3-D2E0-2D41-8295-D3F5F1310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AB76D8-7884-CD43-84C3-4F3398F5AFC9}"/>
              </a:ext>
            </a:extLst>
          </p:cNvPr>
          <p:cNvSpPr txBox="1"/>
          <p:nvPr/>
        </p:nvSpPr>
        <p:spPr>
          <a:xfrm>
            <a:off x="8422105" y="182880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</a:t>
            </a:r>
          </a:p>
        </p:txBody>
      </p:sp>
    </p:spTree>
    <p:extLst>
      <p:ext uri="{BB962C8B-B14F-4D97-AF65-F5344CB8AC3E}">
        <p14:creationId xmlns:p14="http://schemas.microsoft.com/office/powerpoint/2010/main" val="3497117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D1087-40BE-E349-9D0D-9331090E4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 of the sensory mind. </a:t>
            </a:r>
            <a:r>
              <a:rPr lang="en-US" sz="2000" dirty="0"/>
              <a:t>A reminder</a:t>
            </a:r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3A5FB-5745-114B-B109-2101DF8A1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05" y="1533393"/>
            <a:ext cx="4475567" cy="40535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There is a whole cascade of discrete degrees though the spiritual and natural worlds.</a:t>
            </a:r>
          </a:p>
          <a:p>
            <a:pPr lvl="1">
              <a:lnSpc>
                <a:spcPct val="100000"/>
              </a:lnSpc>
            </a:pPr>
            <a:r>
              <a:rPr lang="en-US" u="sng" dirty="0"/>
              <a:t>All</a:t>
            </a:r>
            <a:r>
              <a:rPr lang="en-US" dirty="0"/>
              <a:t> of them have their own roles in preparing for actual results in the physical. 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Sensory awareness is the very outmost mental degree of the external mind (</a:t>
            </a:r>
            <a:r>
              <a:rPr lang="en-US" b="1" dirty="0"/>
              <a:t>f</a:t>
            </a:r>
            <a:r>
              <a:rPr lang="en-US" dirty="0"/>
              <a:t> here).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8353F-AA53-1D46-A2B3-369300432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9/24/22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6472B-5AEC-8B44-A8A6-0ED646A9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9665B-E015-B54F-895A-4699688EF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97E872-D912-5A49-9015-347235442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672" y="1340755"/>
            <a:ext cx="3560578" cy="536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CA7F98-12B1-924D-8354-0760E4392984}"/>
              </a:ext>
            </a:extLst>
          </p:cNvPr>
          <p:cNvSpPr txBox="1"/>
          <p:nvPr/>
        </p:nvSpPr>
        <p:spPr>
          <a:xfrm>
            <a:off x="2117602" y="5324607"/>
            <a:ext cx="31018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Picture from N.C. Burnham’s </a:t>
            </a:r>
            <a:br>
              <a:rPr lang="en-US" sz="1600" dirty="0"/>
            </a:br>
            <a:r>
              <a:rPr lang="en-US" sz="1600" dirty="0"/>
              <a:t>book “Discrete Degrees”, 1887.</a:t>
            </a:r>
          </a:p>
          <a:p>
            <a:r>
              <a:rPr lang="en-US" sz="1200" dirty="0">
                <a:hlinkClick r:id="rId3"/>
              </a:rPr>
              <a:t>theisticscience.org/books/burnham/index.htm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79619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F1980-FC9B-4E41-8A60-D2C365700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‘Consciousness’ in the Writings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C8693-08E2-844E-AFD8-3D1D73135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 power to </a:t>
            </a:r>
            <a:r>
              <a:rPr lang="en-US" u="sng" dirty="0"/>
              <a:t>do</a:t>
            </a:r>
            <a:r>
              <a:rPr lang="en-US" dirty="0"/>
              <a:t> anything, or create something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is </a:t>
            </a:r>
            <a:r>
              <a:rPr lang="en-US" u="sng" dirty="0"/>
              <a:t>love in conjunction with wisdom</a:t>
            </a:r>
            <a:r>
              <a:rPr lang="en-US" dirty="0"/>
              <a:t>:</a:t>
            </a:r>
            <a:br>
              <a:rPr lang="en-US" u="sng" dirty="0"/>
            </a:br>
            <a:r>
              <a:rPr lang="en-US" dirty="0"/>
              <a:t>that power of creating.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Not ‘awareness’ or ‘consciousness’ by itself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What then is ‘consciousness’ in the Writings?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manner in which love and wisdom operate together: </a:t>
            </a:r>
            <a:r>
              <a:rPr lang="en-US" dirty="0" err="1"/>
              <a:t>DWis</a:t>
            </a:r>
            <a:r>
              <a:rPr lang="en-US" dirty="0"/>
              <a:t> 6, 7.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Personal consciousness only arises after birth when lungs-and-heart operate together like love-and-wisdom.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055C8-3552-0940-9BE5-EC7ECD9F7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FE86D-2D90-F248-95C2-A964239CF6FE}" type="datetime1">
              <a:rPr lang="en-US" smtClean="0"/>
              <a:t>9/24/22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D3AD2-8A79-1C48-B1F4-460F9B92B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45433-F4A3-0D47-BE6E-98073494F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98A0-4BF1-7E47-BB21-5BA1B0BA853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F87B77-92DB-1447-97A7-B5590359F23F}"/>
              </a:ext>
            </a:extLst>
          </p:cNvPr>
          <p:cNvSpPr txBox="1"/>
          <p:nvPr/>
        </p:nvSpPr>
        <p:spPr>
          <a:xfrm>
            <a:off x="7051589" y="1321357"/>
            <a:ext cx="1357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 reminder</a:t>
            </a:r>
          </a:p>
        </p:txBody>
      </p:sp>
    </p:spTree>
    <p:extLst>
      <p:ext uri="{BB962C8B-B14F-4D97-AF65-F5344CB8AC3E}">
        <p14:creationId xmlns:p14="http://schemas.microsoft.com/office/powerpoint/2010/main" val="2274235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2998</TotalTime>
  <Words>1564</Words>
  <Application>Microsoft Macintosh PowerPoint</Application>
  <PresentationFormat>On-screen Show (4:3)</PresentationFormat>
  <Paragraphs>224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How can quantum physics correspond to consciousness?</vt:lpstr>
      <vt:lpstr>Outline</vt:lpstr>
      <vt:lpstr>Quantum measurement problem</vt:lpstr>
      <vt:lpstr>Sensory object-recognition problem</vt:lpstr>
      <vt:lpstr>Materialist Proposals to solve the Quantum Measurement Problem</vt:lpstr>
      <vt:lpstr>Materialist Proposals to solve the Sensory Object-recognition Problem</vt:lpstr>
      <vt:lpstr>From Principles of the Writings</vt:lpstr>
      <vt:lpstr>Place of the sensory mind. A reminder</vt:lpstr>
      <vt:lpstr>‘Consciousness’ in the Writings</vt:lpstr>
      <vt:lpstr>Uses of discrete degrees</vt:lpstr>
      <vt:lpstr>What the Writings suggest:</vt:lpstr>
      <vt:lpstr>How conscious actions correspond with physical selections</vt:lpstr>
      <vt:lpstr>Use of Joint Selections?</vt:lpstr>
      <vt:lpstr>A new theory about sensory minds   - Starting to solve the Sensory Object-Recognition Problem</vt:lpstr>
      <vt:lpstr>PowerPoint Presentation</vt:lpstr>
      <vt:lpstr>The Way Forward</vt:lpstr>
      <vt:lpstr>Alongside our earlier theory </vt:lpstr>
      <vt:lpstr>Role of God here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is quantum physics really connected to consciousness?</dc:title>
  <dc:creator>Ian Thompson</dc:creator>
  <cp:lastModifiedBy>Ian Thompson</cp:lastModifiedBy>
  <cp:revision>105</cp:revision>
  <cp:lastPrinted>2022-01-23T06:38:55Z</cp:lastPrinted>
  <dcterms:created xsi:type="dcterms:W3CDTF">2021-12-31T01:19:13Z</dcterms:created>
  <dcterms:modified xsi:type="dcterms:W3CDTF">2022-09-25T04:36:06Z</dcterms:modified>
</cp:coreProperties>
</file>