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72" r:id="rId13"/>
    <p:sldId id="263" r:id="rId14"/>
    <p:sldId id="268" r:id="rId15"/>
    <p:sldId id="269" r:id="rId16"/>
    <p:sldId id="270" r:id="rId17"/>
    <p:sldId id="271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419" autoAdjust="0"/>
  </p:normalViewPr>
  <p:slideViewPr>
    <p:cSldViewPr snapToGrid="0" snapToObjects="1">
      <p:cViewPr varScale="1">
        <p:scale>
          <a:sx n="156" d="100"/>
          <a:sy n="156" d="100"/>
        </p:scale>
        <p:origin x="-104" y="-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FB8CB-E2A4-8642-BCC9-ABFAD7477BDA}" type="datetimeFigureOut">
              <a:rPr lang="en-US" smtClean="0"/>
              <a:t>2/7/13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CE9CE-D5BE-CA49-88D8-DB37A854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2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4804C-994A-5D40-B519-8B33EAF19EF7}" type="datetimeFigureOut">
              <a:rPr lang="en-US" smtClean="0"/>
              <a:t>2/7/13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1318-2ABC-D847-870B-1A4907A7D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11318-2ABC-D847-870B-1A4907A7DC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0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1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8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4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8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4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0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3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9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5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FFFF00">
                <a:alpha val="51000"/>
              </a:srgbClr>
            </a:gs>
            <a:gs pos="79000">
              <a:schemeClr val="bg1"/>
            </a:gs>
          </a:gsLst>
          <a:lin ang="24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4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Starting Science From God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3600" dirty="0">
                <a:solidFill>
                  <a:srgbClr val="000090"/>
                </a:solidFill>
              </a:rPr>
              <a:t>1: Connecting Science and Theism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566556" cy="259089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Ian Thompson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Visiting Professor of Physics, University of Surrey, England.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Currently employed at Lawrence Livermore National Laboratory.</a:t>
            </a:r>
          </a:p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www.ianthompson.org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Disclaimer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material is not supported or authorized by any of the organizations or institutions at which he is employed and/or with which he is affiliated.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6439" y="281563"/>
            <a:ext cx="349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www.beginningtheisticscience.com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garden-of-eden-sl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765"/>
            <a:ext cx="9144000" cy="1483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3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0"/>
    </mc:Choice>
    <mc:Fallback xmlns="">
      <p:transition xmlns:p14="http://schemas.microsoft.com/office/powerpoint/2010/main" spd="slow" advTm="42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begin Theism?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77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‘God is an eternal, omnipotent, omniscient being who created &amp; sustains the world’.</a:t>
            </a:r>
          </a:p>
          <a:p>
            <a:pPr>
              <a:buFont typeface="Courier New"/>
              <a:buChar char="o"/>
            </a:pPr>
            <a:r>
              <a:rPr lang="en-US" sz="2600" dirty="0" smtClean="0"/>
              <a:t>But these attributes do not have </a:t>
            </a:r>
            <a:br>
              <a:rPr lang="en-US" sz="2600" dirty="0" smtClean="0"/>
            </a:br>
            <a:r>
              <a:rPr lang="en-US" sz="2600" dirty="0" smtClean="0"/>
              <a:t>specific consequences for minds &amp; spirit!</a:t>
            </a:r>
          </a:p>
          <a:p>
            <a:pPr>
              <a:buFont typeface="Courier New"/>
              <a:buChar char="o"/>
            </a:pPr>
            <a:r>
              <a:rPr lang="en-US" sz="2600" dirty="0" smtClean="0"/>
              <a:t>We want the ‘God of the Living’, </a:t>
            </a:r>
            <a:br>
              <a:rPr lang="en-US" sz="2600" dirty="0" smtClean="0"/>
            </a:br>
            <a:r>
              <a:rPr lang="en-US" sz="2600" dirty="0" smtClean="0"/>
              <a:t>not just ‘God of the Philosophers’.</a:t>
            </a:r>
          </a:p>
          <a:p>
            <a:pPr marL="0" indent="0">
              <a:buNone/>
            </a:pPr>
            <a:r>
              <a:rPr lang="en-US" dirty="0" smtClean="0"/>
              <a:t>Better ‘Living </a:t>
            </a:r>
            <a:r>
              <a:rPr lang="en-US" dirty="0"/>
              <a:t>theism</a:t>
            </a:r>
            <a:r>
              <a:rPr lang="en-US" dirty="0" smtClean="0"/>
              <a:t>’: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God </a:t>
            </a:r>
            <a:r>
              <a:rPr lang="en-US" dirty="0">
                <a:solidFill>
                  <a:srgbClr val="000090"/>
                </a:solidFill>
              </a:rPr>
              <a:t>is that Person who is a necessary being, </a:t>
            </a: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who </a:t>
            </a:r>
            <a:r>
              <a:rPr lang="en-US" dirty="0">
                <a:solidFill>
                  <a:srgbClr val="000090"/>
                </a:solidFill>
              </a:rPr>
              <a:t>is unselfish Love itself, </a:t>
            </a: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Wisdom </a:t>
            </a:r>
            <a:r>
              <a:rPr lang="en-US" dirty="0">
                <a:solidFill>
                  <a:srgbClr val="000090"/>
                </a:solidFill>
              </a:rPr>
              <a:t>itself, </a:t>
            </a: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and </a:t>
            </a:r>
            <a:r>
              <a:rPr lang="en-US" dirty="0">
                <a:solidFill>
                  <a:srgbClr val="000090"/>
                </a:solidFill>
              </a:rPr>
              <a:t>(in fact) Life </a:t>
            </a:r>
            <a:r>
              <a:rPr lang="en-US" dirty="0" smtClean="0">
                <a:solidFill>
                  <a:srgbClr val="000090"/>
                </a:solidFill>
              </a:rPr>
              <a:t>itself.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God enlivens our world.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GOD-Yahweh-Omnipotent-Omnipotence-All-Powerful-Amazing-Power-Explained-How-it-Works-The-Holy-Bible-Infinity-Unlimited-Faith-No-Limi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91089"/>
            <a:ext cx="2956204" cy="2091092"/>
          </a:xfrm>
          <a:prstGeom prst="rect">
            <a:avLst/>
          </a:prstGeom>
        </p:spPr>
      </p:pic>
      <p:pic>
        <p:nvPicPr>
          <p:cNvPr id="8" name="Picture 7" descr="Radiant Glory Of G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16" y="4703006"/>
            <a:ext cx="3078384" cy="170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6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Theistic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541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u="sng" dirty="0"/>
              <a:t>God is love </a:t>
            </a:r>
            <a:r>
              <a:rPr lang="en-US" dirty="0"/>
              <a:t>which is unselfish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cannot love only itself. 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God is wisdom </a:t>
            </a:r>
            <a:r>
              <a:rPr lang="en-US" dirty="0"/>
              <a:t>as well as love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thereby also power and action.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God is life itself</a:t>
            </a:r>
            <a:r>
              <a:rPr lang="en-US" dirty="0"/>
              <a:t>: the source of all dispositions to will, think and act. 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Everything in the world is a kind of image of God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minds </a:t>
            </a:r>
            <a:r>
              <a:rPr lang="en-US" dirty="0"/>
              <a:t>and also </a:t>
            </a:r>
            <a:r>
              <a:rPr lang="en-US" dirty="0" smtClean="0"/>
              <a:t>natural </a:t>
            </a:r>
            <a:r>
              <a:rPr lang="en-US" dirty="0"/>
              <a:t>objects of all kinds.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Our life from God </a:t>
            </a:r>
            <a:r>
              <a:rPr lang="en-US" u="sng" dirty="0" smtClean="0"/>
              <a:t>derives from </a:t>
            </a:r>
            <a:br>
              <a:rPr lang="en-US" u="sng" dirty="0" smtClean="0"/>
            </a:br>
            <a:r>
              <a:rPr lang="en-US" u="sng" dirty="0" smtClean="0"/>
              <a:t>divine power</a:t>
            </a:r>
            <a:r>
              <a:rPr lang="en-US" dirty="0" smtClean="0"/>
              <a:t>, depending on us.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set was suggested first by Emanuel </a:t>
            </a:r>
            <a:br>
              <a:rPr lang="en-US" sz="2400" dirty="0" smtClean="0"/>
            </a:br>
            <a:r>
              <a:rPr lang="en-US" sz="2400" dirty="0" smtClean="0"/>
              <a:t>Swedenborg in his book </a:t>
            </a:r>
            <a:br>
              <a:rPr lang="en-US" sz="2400" dirty="0" smtClean="0"/>
            </a:br>
            <a:r>
              <a:rPr lang="en-US" sz="2400" dirty="0" smtClean="0"/>
              <a:t>“Divine Love and Wisdom” (1763)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Swedenbo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13" y="4559872"/>
            <a:ext cx="1621202" cy="216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Support for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918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Love: “God is Love” </a:t>
            </a:r>
            <a:r>
              <a:rPr lang="en-US" sz="1800" dirty="0" smtClean="0"/>
              <a:t>1 John 4:8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Wisdom</a:t>
            </a:r>
            <a:r>
              <a:rPr lang="en-US" dirty="0"/>
              <a:t>: “the </a:t>
            </a:r>
            <a:r>
              <a:rPr lang="en-US" dirty="0" smtClean="0"/>
              <a:t>Lord gives </a:t>
            </a:r>
            <a:r>
              <a:rPr lang="en-US" dirty="0"/>
              <a:t>wisdom, and from his mouth come knowledge and </a:t>
            </a:r>
            <a:r>
              <a:rPr lang="en-US" dirty="0" smtClean="0"/>
              <a:t>understanding” </a:t>
            </a:r>
            <a:r>
              <a:rPr lang="en-US" sz="1800" dirty="0" smtClean="0"/>
              <a:t>Proverbs 2:6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Life: “the Father has life in himself” </a:t>
            </a:r>
            <a:r>
              <a:rPr lang="en-US" sz="1800" dirty="0" smtClean="0"/>
              <a:t>John 5:26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Image of God: “</a:t>
            </a:r>
            <a:r>
              <a:rPr lang="en-US" dirty="0"/>
              <a:t>God created man in his own image” </a:t>
            </a:r>
            <a:r>
              <a:rPr lang="en-US" sz="1800" dirty="0"/>
              <a:t>Genesis 1:</a:t>
            </a:r>
            <a:r>
              <a:rPr lang="en-US" sz="1800" dirty="0" smtClean="0"/>
              <a:t>27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Our life is from God: “The free gift of God is eternal life</a:t>
            </a:r>
            <a:r>
              <a:rPr lang="en-US" sz="2400" dirty="0" smtClean="0"/>
              <a:t>”   </a:t>
            </a:r>
            <a:r>
              <a:rPr lang="en-US" sz="1800" dirty="0" smtClean="0"/>
              <a:t>Romans 6:23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bible_lar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69" y="5331261"/>
            <a:ext cx="3489381" cy="13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3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be answered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How</a:t>
            </a:r>
            <a:r>
              <a:rPr lang="en-US" dirty="0"/>
              <a:t> can there be a Personal God, a Living God?</a:t>
            </a:r>
          </a:p>
          <a:p>
            <a:r>
              <a:rPr lang="en-US" dirty="0" smtClean="0"/>
              <a:t>Is the world a monism, dualism, or many levels?</a:t>
            </a:r>
          </a:p>
          <a:p>
            <a:r>
              <a:rPr lang="en-US" dirty="0" smtClean="0"/>
              <a:t>If many, what multiple levels or planes of existence are there?</a:t>
            </a:r>
          </a:p>
          <a:p>
            <a:r>
              <a:rPr lang="en-US" dirty="0" smtClean="0"/>
              <a:t>What are the mind-body connections between fully-existing minds and brains?</a:t>
            </a:r>
          </a:p>
          <a:p>
            <a:r>
              <a:rPr lang="en-US" dirty="0" smtClean="0"/>
              <a:t>How do physical, biological and mental structures come into existence?</a:t>
            </a:r>
          </a:p>
          <a:p>
            <a:pPr lvl="1"/>
            <a:r>
              <a:rPr lang="en-US" dirty="0" smtClean="0"/>
              <a:t>Are they created, gradually developed, or evolved?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2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God </a:t>
            </a:r>
            <a:r>
              <a:rPr lang="en-US" dirty="0" smtClean="0"/>
              <a:t>is </a:t>
            </a:r>
            <a:r>
              <a:rPr lang="en-US" dirty="0"/>
              <a:t>a being composed entirely of Love, and, moreover, a completely unselfish love. </a:t>
            </a:r>
            <a:endParaRPr lang="en-US" dirty="0" smtClean="0"/>
          </a:p>
          <a:p>
            <a:pPr lvl="1"/>
            <a:r>
              <a:rPr lang="en-US" dirty="0" smtClean="0"/>
              <a:t>Anger</a:t>
            </a:r>
            <a:r>
              <a:rPr lang="en-US" dirty="0"/>
              <a:t>, jealousy, exclusiveness and </a:t>
            </a:r>
            <a:r>
              <a:rPr lang="en-US" dirty="0" smtClean="0"/>
              <a:t>selfishness </a:t>
            </a:r>
            <a:r>
              <a:rPr lang="en-US" dirty="0"/>
              <a:t>are completely </a:t>
            </a:r>
            <a:r>
              <a:rPr lang="en-US" dirty="0" smtClean="0"/>
              <a:t>foreign.</a:t>
            </a:r>
          </a:p>
          <a:p>
            <a:pPr lvl="1"/>
            <a:r>
              <a:rPr lang="en-US" dirty="0" smtClean="0"/>
              <a:t>But God is often portrayed as angry or jealous!</a:t>
            </a:r>
          </a:p>
          <a:p>
            <a:r>
              <a:rPr lang="en-US" dirty="0" smtClean="0"/>
              <a:t>Rather: </a:t>
            </a:r>
            <a:r>
              <a:rPr lang="en-US" dirty="0"/>
              <a:t>it is </a:t>
            </a:r>
            <a:r>
              <a:rPr lang="en-US" i="1" dirty="0"/>
              <a:t>our </a:t>
            </a:r>
            <a:r>
              <a:rPr lang="en-US" dirty="0"/>
              <a:t>variations which lead to God having varying </a:t>
            </a:r>
            <a:r>
              <a:rPr lang="en-US" dirty="0" smtClean="0"/>
              <a:t>appearances </a:t>
            </a:r>
            <a:r>
              <a:rPr lang="en-US" dirty="0"/>
              <a:t>to </a:t>
            </a:r>
            <a:r>
              <a:rPr lang="en-US" dirty="0" smtClean="0"/>
              <a:t>us.</a:t>
            </a:r>
          </a:p>
          <a:p>
            <a:r>
              <a:rPr lang="en-US" dirty="0" smtClean="0"/>
              <a:t>Psychology</a:t>
            </a:r>
            <a:r>
              <a:rPr lang="en-US" dirty="0"/>
              <a:t> </a:t>
            </a:r>
            <a:r>
              <a:rPr lang="en-US" sz="2400" dirty="0" smtClean="0"/>
              <a:t>(to be confirmed):</a:t>
            </a:r>
            <a:endParaRPr lang="en-US" dirty="0" smtClean="0"/>
          </a:p>
          <a:p>
            <a:pPr lvl="1"/>
            <a:r>
              <a:rPr lang="en-US" dirty="0" smtClean="0"/>
              <a:t>when we are angry, </a:t>
            </a:r>
            <a:br>
              <a:rPr lang="en-US" dirty="0" smtClean="0"/>
            </a:br>
            <a:r>
              <a:rPr lang="en-US" dirty="0" smtClean="0"/>
              <a:t>God appears angry with us.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angry-god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11" y="4798205"/>
            <a:ext cx="2139977" cy="192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8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 physical </a:t>
            </a:r>
            <a:r>
              <a:rPr lang="en-US" dirty="0"/>
              <a:t>processes </a:t>
            </a:r>
            <a:r>
              <a:rPr lang="en-US" dirty="0" smtClean="0"/>
              <a:t>to depend on our </a:t>
            </a:r>
            <a:r>
              <a:rPr lang="en-US" dirty="0"/>
              <a:t>individual </a:t>
            </a:r>
            <a:r>
              <a:rPr lang="en-US" dirty="0" smtClean="0"/>
              <a:t>minds, </a:t>
            </a:r>
            <a:r>
              <a:rPr lang="en-US" dirty="0"/>
              <a:t>or even on the transcendent mind of God. </a:t>
            </a:r>
            <a:endParaRPr lang="en-US" dirty="0" smtClean="0"/>
          </a:p>
          <a:p>
            <a:r>
              <a:rPr lang="en-US" dirty="0" smtClean="0"/>
              <a:t>Do </a:t>
            </a:r>
            <a:r>
              <a:rPr lang="en-US" i="1" dirty="0" smtClean="0"/>
              <a:t>not </a:t>
            </a:r>
            <a:r>
              <a:rPr lang="en-US" dirty="0"/>
              <a:t>refuse </a:t>
            </a:r>
            <a:r>
              <a:rPr lang="en-US" dirty="0" smtClean="0"/>
              <a:t>even to </a:t>
            </a:r>
            <a:r>
              <a:rPr lang="en-US" dirty="0"/>
              <a:t>consider </a:t>
            </a:r>
            <a:r>
              <a:rPr lang="en-US" dirty="0" smtClean="0"/>
              <a:t>evidence, </a:t>
            </a:r>
            <a:r>
              <a:rPr lang="en-US" dirty="0"/>
              <a:t>because of a denial in advance of </a:t>
            </a:r>
            <a:r>
              <a:rPr lang="en-US" dirty="0" smtClean="0"/>
              <a:t>such dependence. </a:t>
            </a:r>
          </a:p>
          <a:p>
            <a:r>
              <a:rPr lang="en-US" dirty="0" smtClean="0"/>
              <a:t>Do not be frightened </a:t>
            </a:r>
            <a:br>
              <a:rPr lang="en-US" dirty="0" smtClean="0"/>
            </a:br>
            <a:r>
              <a:rPr lang="en-US" dirty="0" smtClean="0"/>
              <a:t>by new ideas.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esp-zen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46" y="4438729"/>
            <a:ext cx="2935643" cy="22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9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Theistic Science Prove?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are </a:t>
            </a:r>
            <a:r>
              <a:rPr lang="en-US" dirty="0" smtClean="0"/>
              <a:t>‘proofs </a:t>
            </a:r>
            <a:r>
              <a:rPr lang="en-US" dirty="0"/>
              <a:t>of God’ </a:t>
            </a:r>
            <a:r>
              <a:rPr lang="en-US" dirty="0" smtClean="0"/>
              <a:t>starting from </a:t>
            </a:r>
            <a:r>
              <a:rPr lang="en-US" dirty="0"/>
              <a:t>what we know </a:t>
            </a:r>
            <a:r>
              <a:rPr lang="en-US" dirty="0" smtClean="0"/>
              <a:t>about nature in general. </a:t>
            </a:r>
            <a:endParaRPr lang="en-US" dirty="0"/>
          </a:p>
          <a:p>
            <a:r>
              <a:rPr lang="en-US" dirty="0" smtClean="0"/>
              <a:t>But: I </a:t>
            </a:r>
            <a:r>
              <a:rPr lang="en-US" dirty="0"/>
              <a:t>do not argue in a natural theology </a:t>
            </a:r>
            <a:r>
              <a:rPr lang="en-US" i="1" dirty="0"/>
              <a:t>from</a:t>
            </a:r>
            <a:r>
              <a:rPr lang="en-US" dirty="0"/>
              <a:t> nature and science </a:t>
            </a:r>
            <a:r>
              <a:rPr lang="en-US" i="1" dirty="0"/>
              <a:t>to</a:t>
            </a:r>
            <a:r>
              <a:rPr lang="en-US" dirty="0"/>
              <a:t> God. </a:t>
            </a:r>
          </a:p>
          <a:p>
            <a:r>
              <a:rPr lang="en-US" dirty="0"/>
              <a:t>Theistic Science does </a:t>
            </a:r>
            <a:r>
              <a:rPr lang="en-US" u="sng" dirty="0"/>
              <a:t>not</a:t>
            </a:r>
            <a:r>
              <a:rPr lang="en-US" dirty="0"/>
              <a:t> try to logically </a:t>
            </a:r>
            <a:r>
              <a:rPr lang="en-US" u="sng" dirty="0"/>
              <a:t>prove</a:t>
            </a:r>
            <a:r>
              <a:rPr lang="en-US" dirty="0"/>
              <a:t> the basic features of theism</a:t>
            </a:r>
          </a:p>
          <a:p>
            <a:r>
              <a:rPr lang="en-US" dirty="0" smtClean="0"/>
              <a:t>Instead</a:t>
            </a:r>
            <a:r>
              <a:rPr lang="en-US" dirty="0"/>
              <a:t>, I start </a:t>
            </a:r>
            <a:r>
              <a:rPr lang="en-US" i="1" dirty="0"/>
              <a:t>from</a:t>
            </a:r>
            <a:r>
              <a:rPr lang="en-US" dirty="0"/>
              <a:t> God.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</a:t>
            </a:r>
            <a:r>
              <a:rPr lang="en-US" dirty="0"/>
              <a:t>propose to start science </a:t>
            </a:r>
            <a:r>
              <a:rPr lang="en-US" i="1" dirty="0"/>
              <a:t>from </a:t>
            </a:r>
            <a:r>
              <a:rPr lang="en-US" dirty="0" smtClean="0"/>
              <a:t>God </a:t>
            </a:r>
            <a:r>
              <a:rPr lang="en-US" dirty="0"/>
              <a:t>and theism. </a:t>
            </a:r>
            <a:endParaRPr lang="en-US" dirty="0" smtClean="0"/>
          </a:p>
          <a:p>
            <a:r>
              <a:rPr lang="en-US" dirty="0" smtClean="0"/>
              <a:t>You will see what </a:t>
            </a:r>
            <a:r>
              <a:rPr lang="en-US" i="1" dirty="0" smtClean="0"/>
              <a:t>theistic science </a:t>
            </a:r>
            <a:r>
              <a:rPr lang="en-US" dirty="0" smtClean="0"/>
              <a:t>looks like.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0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Second Talk (Feb 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Need concepts of ‘substance’ </a:t>
            </a:r>
            <a:r>
              <a:rPr lang="en-US" u="sng" dirty="0" smtClean="0"/>
              <a:t>and</a:t>
            </a:r>
            <a:r>
              <a:rPr lang="en-US" dirty="0" smtClean="0"/>
              <a:t> ‘form’	</a:t>
            </a:r>
          </a:p>
          <a:p>
            <a:pPr lvl="1"/>
            <a:r>
              <a:rPr lang="en-US" dirty="0" smtClean="0"/>
              <a:t>Not hidden from science</a:t>
            </a:r>
          </a:p>
          <a:p>
            <a:pPr lvl="1"/>
            <a:r>
              <a:rPr lang="en-US" dirty="0" smtClean="0"/>
              <a:t>Applicable to all processes: physical, mental, …</a:t>
            </a:r>
          </a:p>
          <a:p>
            <a:pPr lvl="1"/>
            <a:r>
              <a:rPr lang="en-US" dirty="0" smtClean="0"/>
              <a:t>Following approach of Aristotle, but not Aquinas</a:t>
            </a:r>
          </a:p>
          <a:p>
            <a:endParaRPr lang="en-US" dirty="0"/>
          </a:p>
          <a:p>
            <a:r>
              <a:rPr lang="en-US" dirty="0" smtClean="0"/>
              <a:t>Need concept of ‘multiple levels’</a:t>
            </a:r>
          </a:p>
          <a:p>
            <a:pPr lvl="1"/>
            <a:r>
              <a:rPr lang="en-US" dirty="0" smtClean="0"/>
              <a:t>Use some examples from physics &amp; psychology</a:t>
            </a:r>
          </a:p>
          <a:p>
            <a:pPr lvl="1"/>
            <a:r>
              <a:rPr lang="en-US" dirty="0" smtClean="0"/>
              <a:t>Principles of ‘Generation and Selection’</a:t>
            </a:r>
          </a:p>
          <a:p>
            <a:pPr lvl="1"/>
            <a:r>
              <a:rPr lang="en-US" dirty="0" smtClean="0"/>
              <a:t>Usable to </a:t>
            </a:r>
            <a:r>
              <a:rPr lang="en-US" i="1" dirty="0" smtClean="0"/>
              <a:t>connect</a:t>
            </a:r>
            <a:r>
              <a:rPr lang="en-US" dirty="0" smtClean="0"/>
              <a:t> the physical &amp; mental</a:t>
            </a:r>
          </a:p>
          <a:p>
            <a:pPr lvl="1"/>
            <a:r>
              <a:rPr lang="en-US" dirty="0" smtClean="0"/>
              <a:t>Concept of ‘Discrete Degrees’ will be useful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2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‘Substance’ and ‘form’ in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0619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Plato      : forms are eternal, but we trapped on earth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Aristotle: form &amp; substance &amp; change all essential</a:t>
            </a:r>
          </a:p>
          <a:p>
            <a:pPr marL="0" indent="0">
              <a:buNone/>
            </a:pPr>
            <a:r>
              <a:rPr lang="en-US" sz="2800" dirty="0" smtClean="0"/>
              <a:t>Aquinas : </a:t>
            </a:r>
            <a:r>
              <a:rPr lang="en-US" sz="2800" dirty="0"/>
              <a:t>matter is </a:t>
            </a:r>
            <a:r>
              <a:rPr lang="en-US" sz="2800" dirty="0" smtClean="0"/>
              <a:t>inert &amp; minds are forms </a:t>
            </a:r>
          </a:p>
          <a:p>
            <a:pPr marL="0" indent="0">
              <a:buNone/>
            </a:pPr>
            <a:r>
              <a:rPr lang="en-US" sz="2800" dirty="0" smtClean="0"/>
              <a:t>Newton : theory of matter under God of theis</a:t>
            </a:r>
            <a:r>
              <a:rPr lang="en-US" sz="2800" dirty="0"/>
              <a:t>m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Leibniz   : God &amp; minds don’t interfere in nature</a:t>
            </a:r>
          </a:p>
          <a:p>
            <a:pPr marL="0" indent="0">
              <a:buNone/>
            </a:pPr>
            <a:r>
              <a:rPr lang="en-US" sz="2800" dirty="0" smtClean="0"/>
              <a:t>Swedenborg: Discrete degrees &amp; spiritual can be known</a:t>
            </a:r>
          </a:p>
          <a:p>
            <a:pPr marL="0" indent="0">
              <a:buNone/>
            </a:pPr>
            <a:r>
              <a:rPr lang="en-US" sz="2800" dirty="0" smtClean="0"/>
              <a:t>Kant       : Spiritual things cannot be observed</a:t>
            </a:r>
          </a:p>
          <a:p>
            <a:pPr marL="0" indent="0">
              <a:buNone/>
            </a:pPr>
            <a:r>
              <a:rPr lang="en-US" sz="2000" dirty="0" smtClean="0"/>
              <a:t>                        since then, science has ignored spiritual causes.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For now: use Aristotle’s principles, but more generally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4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bad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Theism &amp; spirits &amp; minds act </a:t>
            </a:r>
            <a:r>
              <a:rPr lang="en-US" dirty="0" smtClean="0">
                <a:solidFill>
                  <a:srgbClr val="FF0000"/>
                </a:solidFill>
              </a:rPr>
              <a:t>(not!)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Abstractly</a:t>
            </a:r>
          </a:p>
          <a:p>
            <a:pPr lvl="1"/>
            <a:r>
              <a:rPr lang="en-US" dirty="0"/>
              <a:t>Are ‘active information’ (or </a:t>
            </a:r>
            <a:r>
              <a:rPr lang="en-US" u="sng" dirty="0"/>
              <a:t>any</a:t>
            </a:r>
            <a:r>
              <a:rPr lang="en-US" dirty="0"/>
              <a:t> information)</a:t>
            </a:r>
          </a:p>
          <a:p>
            <a:pPr lvl="1"/>
            <a:r>
              <a:rPr lang="en-US" dirty="0" smtClean="0"/>
              <a:t>In a 4</a:t>
            </a:r>
            <a:r>
              <a:rPr lang="en-US" baseline="30000" dirty="0" smtClean="0"/>
              <a:t>th</a:t>
            </a:r>
            <a:r>
              <a:rPr lang="en-US" dirty="0" smtClean="0"/>
              <a:t> dimension (or 5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At a high ‘frequency of vibrations’</a:t>
            </a:r>
          </a:p>
          <a:p>
            <a:pPr lvl="1"/>
            <a:r>
              <a:rPr lang="en-US" dirty="0"/>
              <a:t>Outside time</a:t>
            </a:r>
          </a:p>
          <a:p>
            <a:pPr lvl="1"/>
            <a:r>
              <a:rPr lang="en-US" dirty="0" smtClean="0"/>
              <a:t>A ‘fine’ or ‘subtle’ substance in physical gaps</a:t>
            </a:r>
          </a:p>
          <a:p>
            <a:pPr lvl="1"/>
            <a:r>
              <a:rPr lang="en-US" dirty="0" smtClean="0"/>
              <a:t>Are ‘system wholes’</a:t>
            </a:r>
          </a:p>
          <a:p>
            <a:pPr lvl="1"/>
            <a:r>
              <a:rPr lang="en-US" dirty="0" smtClean="0"/>
              <a:t>Are cosmically ‘large’ as ‘expanded consciousness’</a:t>
            </a:r>
          </a:p>
          <a:p>
            <a:pPr lvl="1"/>
            <a:r>
              <a:rPr lang="en-US" dirty="0"/>
              <a:t>According to quantum physics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4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series of four evenings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Feb 5: </a:t>
            </a:r>
            <a:r>
              <a:rPr lang="en-US" b="1" dirty="0" smtClean="0">
                <a:solidFill>
                  <a:srgbClr val="000090"/>
                </a:solidFill>
              </a:rPr>
              <a:t>  Connecting </a:t>
            </a:r>
            <a:r>
              <a:rPr lang="en-US" b="1" dirty="0">
                <a:solidFill>
                  <a:srgbClr val="000090"/>
                </a:solidFill>
              </a:rPr>
              <a:t>Science and </a:t>
            </a:r>
            <a:r>
              <a:rPr lang="en-US" b="1" dirty="0" smtClean="0">
                <a:solidFill>
                  <a:srgbClr val="000090"/>
                </a:solidFill>
              </a:rPr>
              <a:t>Theism</a:t>
            </a:r>
            <a:r>
              <a:rPr lang="en-US" dirty="0" smtClean="0">
                <a:solidFill>
                  <a:srgbClr val="000090"/>
                </a:solidFill>
              </a:rPr>
              <a:t> (</a:t>
            </a:r>
            <a:r>
              <a:rPr lang="en-US" dirty="0" err="1" smtClean="0">
                <a:solidFill>
                  <a:srgbClr val="000090"/>
                </a:solidFill>
              </a:rPr>
              <a:t>chs</a:t>
            </a:r>
            <a:r>
              <a:rPr lang="en-US" dirty="0" smtClean="0">
                <a:solidFill>
                  <a:srgbClr val="000090"/>
                </a:solidFill>
              </a:rPr>
              <a:t> 1, 3)</a:t>
            </a:r>
            <a:endParaRPr lang="en-US" dirty="0"/>
          </a:p>
          <a:p>
            <a:r>
              <a:rPr lang="en-US" dirty="0"/>
              <a:t>Feb 12: Discrete </a:t>
            </a:r>
            <a:r>
              <a:rPr lang="en-US" dirty="0" smtClean="0"/>
              <a:t>Degrees (</a:t>
            </a:r>
            <a:r>
              <a:rPr lang="en-US" dirty="0" err="1" smtClean="0"/>
              <a:t>chs</a:t>
            </a:r>
            <a:r>
              <a:rPr lang="en-US" dirty="0" smtClean="0"/>
              <a:t>. 4, 5)</a:t>
            </a:r>
            <a:endParaRPr lang="en-US" dirty="0"/>
          </a:p>
          <a:p>
            <a:r>
              <a:rPr lang="en-US" dirty="0"/>
              <a:t>Feb 19: Explaining </a:t>
            </a:r>
            <a:r>
              <a:rPr lang="en-US" dirty="0" smtClean="0"/>
              <a:t>Theism (Part III)</a:t>
            </a:r>
            <a:endParaRPr lang="en-US" dirty="0"/>
          </a:p>
          <a:p>
            <a:r>
              <a:rPr lang="en-US" dirty="0"/>
              <a:t>Feb 26: Applications to Theistic </a:t>
            </a:r>
            <a:r>
              <a:rPr lang="en-US" dirty="0" smtClean="0"/>
              <a:t>Science (Part V)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sz="1200" dirty="0" smtClean="0"/>
          </a:p>
          <a:p>
            <a:pPr lvl="1"/>
            <a:r>
              <a:rPr lang="en-US" sz="2200" dirty="0" smtClean="0"/>
              <a:t>I talk for 45 </a:t>
            </a:r>
            <a:r>
              <a:rPr lang="en-US" sz="2200" dirty="0" err="1" smtClean="0"/>
              <a:t>mins</a:t>
            </a:r>
            <a:r>
              <a:rPr lang="en-US" sz="2200" dirty="0" smtClean="0"/>
              <a:t> (answering shorter questions).</a:t>
            </a:r>
          </a:p>
          <a:p>
            <a:pPr lvl="2"/>
            <a:r>
              <a:rPr lang="en-US" sz="1800" dirty="0" smtClean="0"/>
              <a:t>This is being video-taped. Not too much noise please. </a:t>
            </a:r>
          </a:p>
          <a:p>
            <a:pPr lvl="1"/>
            <a:r>
              <a:rPr lang="en-US" sz="2200" dirty="0" smtClean="0"/>
              <a:t>Refreshment break for 15 </a:t>
            </a:r>
            <a:r>
              <a:rPr lang="en-US" sz="2200" dirty="0" err="1" smtClean="0"/>
              <a:t>mins</a:t>
            </a:r>
            <a:endParaRPr lang="en-US" sz="2200" dirty="0" smtClean="0"/>
          </a:p>
          <a:p>
            <a:pPr lvl="1"/>
            <a:r>
              <a:rPr lang="en-US" sz="2200" dirty="0" smtClean="0"/>
              <a:t>Discussion for 45 </a:t>
            </a:r>
            <a:r>
              <a:rPr lang="en-US" sz="2200" dirty="0" err="1" smtClean="0"/>
              <a:t>mins</a:t>
            </a:r>
            <a:r>
              <a:rPr lang="en-US" sz="2200" dirty="0" smtClean="0"/>
              <a:t> (for longer questions)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HillsideSwedenborgianChu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38" y="3754513"/>
            <a:ext cx="4175466" cy="1109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2118" y="1320223"/>
            <a:ext cx="914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Titles: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0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9"/>
    </mc:Choice>
    <mc:Fallback xmlns="">
      <p:transition xmlns:p14="http://schemas.microsoft.com/office/powerpoint/2010/main" spd="slow" advTm="56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Contemporary Bad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Chaos theory (</a:t>
            </a:r>
            <a:r>
              <a:rPr lang="en-US" dirty="0" err="1" smtClean="0"/>
              <a:t>Polkinghorne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Sensitivity to starting conditions means that physics can never predict completely accurately.</a:t>
            </a:r>
            <a:endParaRPr lang="en-US" dirty="0"/>
          </a:p>
          <a:p>
            <a:r>
              <a:rPr lang="en-US" dirty="0" smtClean="0"/>
              <a:t>Quantum measurement (Chopra)</a:t>
            </a:r>
          </a:p>
          <a:p>
            <a:pPr lvl="1"/>
            <a:r>
              <a:rPr lang="en-US" dirty="0" smtClean="0"/>
              <a:t>Minds influence brains by non-local correlations </a:t>
            </a:r>
            <a:endParaRPr lang="en-US" dirty="0"/>
          </a:p>
          <a:p>
            <a:r>
              <a:rPr lang="en-US" dirty="0" smtClean="0"/>
              <a:t>Quantum vacuum (Chopra, Laszlo)</a:t>
            </a:r>
          </a:p>
          <a:p>
            <a:pPr lvl="1"/>
            <a:r>
              <a:rPr lang="en-US" dirty="0" smtClean="0"/>
              <a:t>Vacuum ‘behind reality’ is consciousness</a:t>
            </a:r>
            <a:endParaRPr lang="en-US" dirty="0"/>
          </a:p>
          <a:p>
            <a:r>
              <a:rPr lang="en-US" dirty="0" err="1" smtClean="0"/>
              <a:t>Panpsychism</a:t>
            </a:r>
            <a:r>
              <a:rPr lang="en-US" dirty="0" smtClean="0"/>
              <a:t> (Whitehead, and now </a:t>
            </a:r>
            <a:r>
              <a:rPr lang="en-US" dirty="0" smtClean="0"/>
              <a:t>Wilber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Everything has some psychic component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3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have discussed:</a:t>
            </a:r>
          </a:p>
          <a:p>
            <a:r>
              <a:rPr lang="en-US" dirty="0" smtClean="0"/>
              <a:t>How to relate science and theism</a:t>
            </a:r>
          </a:p>
          <a:p>
            <a:r>
              <a:rPr lang="en-US" dirty="0" smtClean="0"/>
              <a:t>Making a Theistic Science</a:t>
            </a:r>
          </a:p>
          <a:p>
            <a:r>
              <a:rPr lang="en-US" dirty="0" smtClean="0"/>
              <a:t>Principles of Theism</a:t>
            </a:r>
          </a:p>
          <a:p>
            <a:r>
              <a:rPr lang="en-US" dirty="0" smtClean="0"/>
              <a:t>The need to understand ‘substance’</a:t>
            </a:r>
          </a:p>
          <a:p>
            <a:r>
              <a:rPr lang="en-US" dirty="0" smtClean="0"/>
              <a:t>Other attempts to link these things.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See you next week at the same time!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5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1. Connecting </a:t>
            </a:r>
            <a:r>
              <a:rPr lang="en-US" dirty="0"/>
              <a:t>Science and Theism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Topics for today:</a:t>
            </a:r>
          </a:p>
          <a:p>
            <a:r>
              <a:rPr lang="en-US" dirty="0" smtClean="0"/>
              <a:t>Theism </a:t>
            </a:r>
            <a:r>
              <a:rPr lang="en-US" dirty="0"/>
              <a:t>has empirical </a:t>
            </a:r>
            <a:r>
              <a:rPr lang="en-US" dirty="0" smtClean="0"/>
              <a:t>consequences </a:t>
            </a:r>
          </a:p>
          <a:p>
            <a:pPr lvl="1"/>
            <a:r>
              <a:rPr lang="en-US" dirty="0" smtClean="0"/>
              <a:t>It can be tested, and so is scientific. </a:t>
            </a:r>
          </a:p>
          <a:p>
            <a:r>
              <a:rPr lang="en-US" dirty="0" smtClean="0"/>
              <a:t>Explore theism </a:t>
            </a:r>
            <a:r>
              <a:rPr lang="en-US" dirty="0"/>
              <a:t>as an alternative </a:t>
            </a:r>
            <a:r>
              <a:rPr lang="en-US" dirty="0" smtClean="0"/>
              <a:t>to naturalism </a:t>
            </a:r>
            <a:endParaRPr lang="en-US" dirty="0"/>
          </a:p>
          <a:p>
            <a:r>
              <a:rPr lang="en-US" dirty="0" smtClean="0"/>
              <a:t>Principles of Theism</a:t>
            </a:r>
            <a:endParaRPr lang="en-US" dirty="0"/>
          </a:p>
          <a:p>
            <a:r>
              <a:rPr lang="en-US" dirty="0" smtClean="0"/>
              <a:t>Science </a:t>
            </a:r>
            <a:r>
              <a:rPr lang="en-US" dirty="0"/>
              <a:t>should allow causal effects beyond the physical</a:t>
            </a:r>
          </a:p>
          <a:p>
            <a:r>
              <a:rPr lang="en-US" dirty="0" smtClean="0"/>
              <a:t>Religion </a:t>
            </a:r>
            <a:r>
              <a:rPr lang="en-US" dirty="0"/>
              <a:t>should allow a God of unselfish love.</a:t>
            </a:r>
          </a:p>
          <a:p>
            <a:r>
              <a:rPr lang="en-US" dirty="0" smtClean="0"/>
              <a:t>Some </a:t>
            </a:r>
            <a:r>
              <a:rPr lang="en-US" dirty="0"/>
              <a:t>history, and some contemporary proposals.</a:t>
            </a:r>
          </a:p>
          <a:p>
            <a:r>
              <a:rPr lang="en-US" dirty="0" smtClean="0"/>
              <a:t>Topics for later </a:t>
            </a:r>
            <a:r>
              <a:rPr lang="en-US" dirty="0"/>
              <a:t>talks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8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5"/>
    </mc:Choice>
    <mc:Fallback xmlns="">
      <p:transition xmlns:p14="http://schemas.microsoft.com/office/powerpoint/2010/main" spd="slow" advTm="610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Theism has empirical effects?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Opposing view:</a:t>
            </a:r>
          </a:p>
          <a:p>
            <a:r>
              <a:rPr lang="en-US" dirty="0" smtClean="0"/>
              <a:t>‘non-overlapping </a:t>
            </a:r>
            <a:r>
              <a:rPr lang="en-US" dirty="0" err="1" smtClean="0"/>
              <a:t>magisteria</a:t>
            </a:r>
            <a:r>
              <a:rPr lang="en-US" dirty="0" smtClean="0"/>
              <a:t>’ (NOMA)?</a:t>
            </a:r>
          </a:p>
          <a:p>
            <a:pPr lvl="1"/>
            <a:r>
              <a:rPr lang="en-US" dirty="0" smtClean="0"/>
              <a:t>Science = ‘what is’ and </a:t>
            </a:r>
          </a:p>
          <a:p>
            <a:pPr lvl="1"/>
            <a:r>
              <a:rPr lang="en-US" dirty="0" smtClean="0"/>
              <a:t>Religion=‘what should be’</a:t>
            </a:r>
          </a:p>
          <a:p>
            <a:pPr lvl="1"/>
            <a:r>
              <a:rPr lang="en-US" dirty="0" smtClean="0"/>
              <a:t>Protects religion from science</a:t>
            </a:r>
            <a:br>
              <a:rPr lang="en-US" dirty="0" smtClean="0"/>
            </a:br>
            <a:r>
              <a:rPr lang="en-US" dirty="0" smtClean="0"/>
              <a:t> &amp; vice versa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 NOMA has serious defects:</a:t>
            </a:r>
          </a:p>
          <a:p>
            <a:pPr lvl="1"/>
            <a:r>
              <a:rPr lang="en-US" dirty="0" smtClean="0"/>
              <a:t>If we are to know God, God must influence us.</a:t>
            </a:r>
          </a:p>
          <a:p>
            <a:pPr lvl="1"/>
            <a:r>
              <a:rPr lang="en-US" dirty="0" smtClean="0"/>
              <a:t>Religion &amp; theism </a:t>
            </a:r>
            <a:r>
              <a:rPr lang="en-US" u="sng" dirty="0" smtClean="0"/>
              <a:t>do</a:t>
            </a:r>
            <a:r>
              <a:rPr lang="en-US" dirty="0" smtClean="0"/>
              <a:t> talk of </a:t>
            </a:r>
            <a:r>
              <a:rPr lang="en-US" u="sng" dirty="0" smtClean="0"/>
              <a:t>what is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How we live. Human nature (soul?).</a:t>
            </a:r>
            <a:br>
              <a:rPr lang="en-US" dirty="0" smtClean="0"/>
            </a:br>
            <a:r>
              <a:rPr lang="en-US" dirty="0" smtClean="0"/>
              <a:t>Religious history (revelations, incarnation), etc.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There are overlaps!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how-wh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" b="18616"/>
          <a:stretch/>
        </p:blipFill>
        <p:spPr>
          <a:xfrm>
            <a:off x="6193517" y="1815496"/>
            <a:ext cx="2668636" cy="15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4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Naturalism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Tries to allow only physical explanations</a:t>
            </a:r>
          </a:p>
          <a:p>
            <a:pPr lvl="1"/>
            <a:r>
              <a:rPr lang="en-US" dirty="0" smtClean="0"/>
              <a:t>Looks for mechanisms</a:t>
            </a:r>
          </a:p>
          <a:p>
            <a:pPr lvl="1"/>
            <a:r>
              <a:rPr lang="en-US" dirty="0" smtClean="0"/>
              <a:t>Does not rely on anything about God</a:t>
            </a:r>
          </a:p>
          <a:p>
            <a:r>
              <a:rPr lang="en-US" dirty="0" smtClean="0"/>
              <a:t>But has big difficulties still:</a:t>
            </a:r>
          </a:p>
          <a:p>
            <a:pPr lvl="1"/>
            <a:r>
              <a:rPr lang="en-US" dirty="0" smtClean="0"/>
              <a:t>Cannot yet explain minds &amp; consciousness</a:t>
            </a:r>
          </a:p>
          <a:p>
            <a:pPr lvl="1"/>
            <a:r>
              <a:rPr lang="en-US" dirty="0" smtClean="0"/>
              <a:t>Cannot yet explain origin of life &amp; its informational basis.</a:t>
            </a:r>
          </a:p>
          <a:p>
            <a:r>
              <a:rPr lang="en-US" dirty="0" smtClean="0"/>
              <a:t>So it is a ‘Promissory Materialism’</a:t>
            </a:r>
          </a:p>
          <a:p>
            <a:pPr lvl="1"/>
            <a:r>
              <a:rPr lang="en-US" dirty="0" smtClean="0"/>
              <a:t>But: how long should we wait? 50 or 500 years?</a:t>
            </a:r>
          </a:p>
          <a:p>
            <a:r>
              <a:rPr lang="en-US" dirty="0" smtClean="0"/>
              <a:t>This: we should try alternatives now!</a:t>
            </a:r>
          </a:p>
          <a:p>
            <a:pPr lvl="1"/>
            <a:r>
              <a:rPr lang="en-US" dirty="0" smtClean="0"/>
              <a:t>Should make new theories of mind, etc.</a:t>
            </a:r>
          </a:p>
          <a:p>
            <a:pPr lvl="1"/>
            <a:r>
              <a:rPr lang="en-US" dirty="0" smtClean="0"/>
              <a:t>To compete with existing science research programs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gea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39" y="1600200"/>
            <a:ext cx="1938961" cy="190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6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84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Should accept the best explanation</a:t>
            </a:r>
          </a:p>
          <a:p>
            <a:pPr marL="0" indent="0">
              <a:buNone/>
            </a:pPr>
            <a:r>
              <a:rPr lang="en-US" dirty="0" smtClean="0"/>
              <a:t>But: science still needs overall theory </a:t>
            </a:r>
          </a:p>
          <a:p>
            <a:pPr marL="457200" lvl="1" indent="-457200"/>
            <a:r>
              <a:rPr lang="en-US" dirty="0" smtClean="0"/>
              <a:t>Theory to explain how to observe </a:t>
            </a:r>
          </a:p>
          <a:p>
            <a:pPr marL="457200" lvl="1" indent="-457200"/>
            <a:r>
              <a:rPr lang="en-US" dirty="0" smtClean="0"/>
              <a:t>Theory to explain how causes operate</a:t>
            </a:r>
          </a:p>
          <a:p>
            <a:pPr marL="0" indent="0">
              <a:buNone/>
            </a:pPr>
            <a:r>
              <a:rPr lang="en-US" dirty="0" smtClean="0"/>
              <a:t>Science should </a:t>
            </a:r>
            <a:r>
              <a:rPr lang="en-US" dirty="0"/>
              <a:t>not prejudge its starting point:</a:t>
            </a:r>
          </a:p>
          <a:p>
            <a:pPr marL="457200" lvl="1" indent="-457200"/>
            <a:r>
              <a:rPr lang="en-US" dirty="0" smtClean="0"/>
              <a:t>The conclusion </a:t>
            </a:r>
            <a:r>
              <a:rPr lang="en-US" dirty="0"/>
              <a:t>about ‘what exists’ should depend on </a:t>
            </a:r>
            <a:r>
              <a:rPr lang="en-US" u="sng" dirty="0"/>
              <a:t>results</a:t>
            </a:r>
            <a:r>
              <a:rPr lang="en-US" dirty="0"/>
              <a:t> of investigations </a:t>
            </a:r>
          </a:p>
          <a:p>
            <a:pPr marL="0" indent="0">
              <a:buNone/>
            </a:pPr>
            <a:r>
              <a:rPr lang="en-US" dirty="0" smtClean="0"/>
              <a:t>So: different `overall theories’ should be allowed.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jp_telescope.web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43" y="2028360"/>
            <a:ext cx="2051424" cy="18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0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to make ‘Theistic Science’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Start from postulate that </a:t>
            </a:r>
            <a:r>
              <a:rPr lang="en-US" u="sng" dirty="0" smtClean="0"/>
              <a:t>There Is a God</a:t>
            </a:r>
          </a:p>
          <a:p>
            <a:pPr lvl="1"/>
            <a:r>
              <a:rPr lang="en-US" dirty="0" smtClean="0"/>
              <a:t>In contrast to naturalism’s “no need for God”.</a:t>
            </a:r>
            <a:endParaRPr lang="en-US" dirty="0"/>
          </a:p>
          <a:p>
            <a:r>
              <a:rPr lang="en-US" dirty="0"/>
              <a:t>Clarify the basic postulates of theism</a:t>
            </a:r>
          </a:p>
          <a:p>
            <a:pPr lvl="1"/>
            <a:r>
              <a:rPr lang="en-US" dirty="0"/>
              <a:t>No paradoxes allowed. </a:t>
            </a:r>
          </a:p>
          <a:p>
            <a:pPr lvl="1"/>
            <a:r>
              <a:rPr lang="en-US" dirty="0"/>
              <a:t>Keep a rational consistency!</a:t>
            </a:r>
          </a:p>
          <a:p>
            <a:r>
              <a:rPr lang="en-US" dirty="0" smtClean="0"/>
              <a:t>Should be non-reductionist:</a:t>
            </a:r>
          </a:p>
          <a:p>
            <a:pPr lvl="1"/>
            <a:r>
              <a:rPr lang="en-US" dirty="0" smtClean="0"/>
              <a:t>Do not make minds ‘nothing but’ the brain.</a:t>
            </a:r>
          </a:p>
          <a:p>
            <a:r>
              <a:rPr lang="en-US" dirty="0" smtClean="0"/>
              <a:t>Make predictions to compare with experiments</a:t>
            </a:r>
          </a:p>
          <a:p>
            <a:pPr lvl="1"/>
            <a:r>
              <a:rPr lang="en-US" dirty="0" smtClean="0"/>
              <a:t>Supported if predictions are confirmed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99" y="2609559"/>
            <a:ext cx="1747890" cy="18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5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Scientific Objections to Theism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God were allowed as an explanation in science, then </a:t>
            </a:r>
            <a:r>
              <a:rPr lang="en-US" dirty="0" smtClean="0"/>
              <a:t>‘</a:t>
            </a:r>
            <a:r>
              <a:rPr lang="en-US" dirty="0"/>
              <a:t>anything goes</a:t>
            </a:r>
            <a:r>
              <a:rPr lang="en-US" dirty="0" smtClean="0"/>
              <a:t>’. </a:t>
            </a:r>
          </a:p>
          <a:p>
            <a:pPr lvl="1"/>
            <a:r>
              <a:rPr lang="en-US" dirty="0" smtClean="0"/>
              <a:t>The explanation </a:t>
            </a:r>
            <a:r>
              <a:rPr lang="en-US" dirty="0"/>
              <a:t>of ‘God did it’ could be used for any event whatsoever,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however </a:t>
            </a:r>
            <a:r>
              <a:rPr lang="en-US" dirty="0"/>
              <a:t>regular or irregular and </a:t>
            </a:r>
            <a:r>
              <a:rPr lang="en-US" dirty="0" smtClean="0"/>
              <a:t>however </a:t>
            </a:r>
            <a:r>
              <a:rPr lang="en-US" dirty="0"/>
              <a:t>comprehensible or incomprehensible.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Reply: </a:t>
            </a:r>
            <a:r>
              <a:rPr lang="en-US" dirty="0" smtClean="0"/>
              <a:t>God is not some </a:t>
            </a:r>
            <a:r>
              <a:rPr lang="en-US" dirty="0"/>
              <a:t>arbitrary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capricious </a:t>
            </a:r>
            <a:r>
              <a:rPr lang="en-US" dirty="0"/>
              <a:t>old man </a:t>
            </a:r>
            <a:r>
              <a:rPr lang="en-US" dirty="0" smtClean="0"/>
              <a:t>who </a:t>
            </a:r>
            <a:r>
              <a:rPr lang="en-US" dirty="0"/>
              <a:t>can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</a:t>
            </a:r>
            <a:r>
              <a:rPr lang="en-US" dirty="0"/>
              <a:t>what he likes.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grumpy-old-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54" y="4259626"/>
            <a:ext cx="1649246" cy="24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6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Allowing a Scientific Theism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previous reasons </a:t>
            </a:r>
            <a:r>
              <a:rPr lang="en-US" dirty="0"/>
              <a:t>for opposing theism in science </a:t>
            </a:r>
            <a:r>
              <a:rPr lang="en-US" dirty="0" smtClean="0"/>
              <a:t>arise </a:t>
            </a:r>
            <a:r>
              <a:rPr lang="en-US" dirty="0"/>
              <a:t>from misunderstandings about the nature of God.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already know that there are </a:t>
            </a:r>
            <a:r>
              <a:rPr lang="en-US" u="sng" dirty="0"/>
              <a:t>considerable regularities</a:t>
            </a:r>
            <a:r>
              <a:rPr lang="en-US" dirty="0"/>
              <a:t> in </a:t>
            </a:r>
            <a:r>
              <a:rPr lang="en-US" dirty="0" smtClean="0"/>
              <a:t>the </a:t>
            </a:r>
            <a:r>
              <a:rPr lang="en-US" dirty="0"/>
              <a:t>world,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/>
              <a:t>we </a:t>
            </a:r>
            <a:r>
              <a:rPr lang="en-US" dirty="0" smtClean="0"/>
              <a:t>should </a:t>
            </a:r>
            <a:r>
              <a:rPr lang="en-US" dirty="0"/>
              <a:t>instead explain the </a:t>
            </a:r>
            <a:r>
              <a:rPr lang="en-US" u="sng" dirty="0" smtClean="0"/>
              <a:t>source</a:t>
            </a:r>
            <a:r>
              <a:rPr lang="en-US" dirty="0" smtClean="0"/>
              <a:t>, </a:t>
            </a:r>
            <a:r>
              <a:rPr lang="en-US" u="sng" dirty="0" smtClean="0"/>
              <a:t>nature</a:t>
            </a:r>
            <a:r>
              <a:rPr lang="en-US" dirty="0" smtClean="0"/>
              <a:t> and </a:t>
            </a:r>
            <a:r>
              <a:rPr lang="en-US" u="sng" dirty="0" smtClean="0"/>
              <a:t>reasons</a:t>
            </a:r>
            <a:r>
              <a:rPr lang="en-US" dirty="0" smtClean="0"/>
              <a:t> for those </a:t>
            </a:r>
            <a:r>
              <a:rPr lang="en-US" dirty="0"/>
              <a:t>regularities.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source, for example, might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be the </a:t>
            </a:r>
            <a:r>
              <a:rPr lang="en-US" dirty="0"/>
              <a:t>constancy and eternality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love and wisdom of God.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Islam-gods-lo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18768"/>
            <a:ext cx="2952225" cy="21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6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9|0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2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1333</Words>
  <Application>Microsoft Macintosh PowerPoint</Application>
  <PresentationFormat>On-screen Show (4:3)</PresentationFormat>
  <Paragraphs>239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Starting Science From God 1: Connecting Science and Theism</vt:lpstr>
      <vt:lpstr>A series of four evenings</vt:lpstr>
      <vt:lpstr> 1. Connecting Science and Theism</vt:lpstr>
      <vt:lpstr>Theism has empirical effects?</vt:lpstr>
      <vt:lpstr>Modern Naturalism</vt:lpstr>
      <vt:lpstr>Requirements of Science</vt:lpstr>
      <vt:lpstr>Try to make ‘Theistic Science’</vt:lpstr>
      <vt:lpstr>Some Scientific Objections to Theism</vt:lpstr>
      <vt:lpstr>Allowing a Scientific Theism</vt:lpstr>
      <vt:lpstr>Where to begin Theism?</vt:lpstr>
      <vt:lpstr>Essential Theistic Principles</vt:lpstr>
      <vt:lpstr>Religious Support for Postulates</vt:lpstr>
      <vt:lpstr>Questions to be answered</vt:lpstr>
      <vt:lpstr>Adjusting Religion</vt:lpstr>
      <vt:lpstr>Adjusting Science</vt:lpstr>
      <vt:lpstr>What does Theistic Science Prove?</vt:lpstr>
      <vt:lpstr>Preview of Second Talk (Feb 12)</vt:lpstr>
      <vt:lpstr>‘Substance’ and ‘form’ in history</vt:lpstr>
      <vt:lpstr>Some bad proposals</vt:lpstr>
      <vt:lpstr>Contemporary Bad Proposals</vt:lpstr>
      <vt:lpstr>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Science From God</dc:title>
  <dc:creator>Ian Thompson</dc:creator>
  <cp:lastModifiedBy>Ian Thompson</cp:lastModifiedBy>
  <cp:revision>87</cp:revision>
  <dcterms:created xsi:type="dcterms:W3CDTF">2013-01-13T02:42:06Z</dcterms:created>
  <dcterms:modified xsi:type="dcterms:W3CDTF">2013-02-08T00:25:39Z</dcterms:modified>
</cp:coreProperties>
</file>