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embeddings/oleObject1.bin" ContentType="application/vnd.openxmlformats-officedocument.oleObject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83" r:id="rId5"/>
    <p:sldId id="277" r:id="rId6"/>
    <p:sldId id="275" r:id="rId7"/>
    <p:sldId id="298" r:id="rId8"/>
    <p:sldId id="276" r:id="rId9"/>
    <p:sldId id="280" r:id="rId10"/>
    <p:sldId id="291" r:id="rId11"/>
    <p:sldId id="274" r:id="rId12"/>
    <p:sldId id="282" r:id="rId13"/>
    <p:sldId id="296" r:id="rId14"/>
    <p:sldId id="281" r:id="rId15"/>
    <p:sldId id="292" r:id="rId16"/>
    <p:sldId id="284" r:id="rId17"/>
    <p:sldId id="286" r:id="rId18"/>
    <p:sldId id="285" r:id="rId19"/>
    <p:sldId id="287" r:id="rId20"/>
    <p:sldId id="288" r:id="rId21"/>
    <p:sldId id="290" r:id="rId22"/>
    <p:sldId id="293" r:id="rId23"/>
    <p:sldId id="295" r:id="rId24"/>
    <p:sldId id="271" r:id="rId25"/>
    <p:sldId id="297" r:id="rId26"/>
    <p:sldId id="289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6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FB8CB-E2A4-8642-BCC9-ABFAD7477BDA}" type="datetimeFigureOut">
              <a:rPr lang="en-US" smtClean="0"/>
              <a:t>2/14/13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CE9CE-D5BE-CA49-88D8-DB37A8548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02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4804C-994A-5D40-B519-8B33EAF19EF7}" type="datetimeFigureOut">
              <a:rPr lang="en-US" smtClean="0"/>
              <a:t>2/14/13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11318-2ABC-D847-870B-1A4907A7D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39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11318-2ABC-D847-870B-1A4907A7DCA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96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11318-2ABC-D847-870B-1A4907A7DCA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28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11318-2ABC-D847-870B-1A4907A7DCA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61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11318-2ABC-D847-870B-1A4907A7DCA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1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8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43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Ian Thompson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9420BB3-C6A8-1046-89DC-071517FFE0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188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Ian Thompson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746B9ED-8668-7145-8334-ABD89439C0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66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Ian Thompson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4C66F07-E682-3F41-B5D5-3C5B5DB862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4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8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4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0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3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9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5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rgbClr val="FFFF00">
                <a:alpha val="51000"/>
              </a:srgbClr>
            </a:gs>
            <a:gs pos="79000">
              <a:schemeClr val="bg1"/>
            </a:gs>
          </a:gsLst>
          <a:lin ang="24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85F77-596B-3F4E-8F70-ABF30BBB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4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7.jpg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0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5.png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Starting Science From God</a:t>
            </a:r>
            <a:br>
              <a:rPr lang="en-US" dirty="0" smtClean="0"/>
            </a:br>
            <a:r>
              <a:rPr lang="en-US" sz="3200" dirty="0" smtClean="0">
                <a:solidFill>
                  <a:srgbClr val="000090"/>
                </a:solidFill>
              </a:rPr>
              <a:t>2: Discrete Degrees</a:t>
            </a:r>
            <a:endParaRPr lang="en-US" sz="3200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566556" cy="259089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Ian Thompson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Visiting Professor of Physics, University of Surrey, England.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Currently employed at Lawrence Livermore National Laboratory.</a:t>
            </a:r>
          </a:p>
          <a:p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www.ianthompson.org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material is not supported or authorized by any of the organizations or institutions at which he is employed and/or with which he is affiliated.</a:t>
            </a:r>
          </a:p>
          <a:p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6439" y="281563"/>
            <a:ext cx="3495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www.beginningtheisticscience.com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garden-of-eden-sli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5596"/>
            <a:ext cx="9144000" cy="162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3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558"/>
    </mc:Choice>
    <mc:Fallback xmlns="">
      <p:transition xmlns:p14="http://schemas.microsoft.com/office/powerpoint/2010/main" spd="slow" advTm="3655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ideas of mental substance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Immaterial Form     (Aquinas)</a:t>
            </a:r>
          </a:p>
          <a:p>
            <a:r>
              <a:rPr lang="en-US" dirty="0"/>
              <a:t>Rationality                (Descartes)</a:t>
            </a:r>
          </a:p>
          <a:p>
            <a:r>
              <a:rPr lang="en-US" dirty="0" smtClean="0"/>
              <a:t>Matter                       (materialists, </a:t>
            </a:r>
            <a:r>
              <a:rPr lang="en-US" dirty="0" err="1" smtClean="0"/>
              <a:t>physicalists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Information              (</a:t>
            </a:r>
            <a:r>
              <a:rPr lang="en-US" dirty="0" err="1" smtClean="0"/>
              <a:t>Bohm</a:t>
            </a:r>
            <a:r>
              <a:rPr lang="en-US" dirty="0" smtClean="0"/>
              <a:t>?)</a:t>
            </a:r>
          </a:p>
          <a:p>
            <a:r>
              <a:rPr lang="en-US" dirty="0" smtClean="0"/>
              <a:t>Quantum vacuum   (Laszlo)</a:t>
            </a:r>
          </a:p>
          <a:p>
            <a:r>
              <a:rPr lang="en-US" dirty="0" smtClean="0"/>
              <a:t>Consciousness         (what does it </a:t>
            </a:r>
            <a:r>
              <a:rPr lang="en-US" u="sng" dirty="0" smtClean="0"/>
              <a:t>do</a:t>
            </a:r>
            <a:r>
              <a:rPr lang="en-US" dirty="0" smtClean="0"/>
              <a:t>?)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Why?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050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576"/>
    </mc:Choice>
    <mc:Fallback xmlns="">
      <p:transition xmlns:p14="http://schemas.microsoft.com/office/powerpoint/2010/main" spd="slow" advTm="26657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probabilistic (random) events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From a wave function spread out in space</a:t>
            </a:r>
          </a:p>
          <a:p>
            <a:pPr lvl="1"/>
            <a:r>
              <a:rPr lang="en-US" dirty="0" smtClean="0"/>
              <a:t>Wave function from an equation about energy</a:t>
            </a:r>
          </a:p>
          <a:p>
            <a:pPr marL="0" indent="0">
              <a:buNone/>
            </a:pPr>
            <a:r>
              <a:rPr lang="en-US" dirty="0" smtClean="0"/>
              <a:t>Now: </a:t>
            </a:r>
          </a:p>
          <a:p>
            <a:r>
              <a:rPr lang="en-US" dirty="0" smtClean="0"/>
              <a:t>the wave function is the form of propensity</a:t>
            </a:r>
          </a:p>
          <a:p>
            <a:pPr lvl="1"/>
            <a:r>
              <a:rPr lang="en-US" dirty="0" smtClean="0"/>
              <a:t>The propensity for </a:t>
            </a:r>
            <a:r>
              <a:rPr lang="en-US" dirty="0"/>
              <a:t>probabilistic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That propensity is substance of quantum objects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 smtClean="0"/>
          </a:p>
          <a:p>
            <a:r>
              <a:rPr lang="en-US" dirty="0" smtClean="0"/>
              <a:t>No particles, only ‘waves of propensity’ </a:t>
            </a:r>
            <a: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</a:p>
          <a:p>
            <a:r>
              <a:rPr lang="en-US" dirty="0" smtClean="0"/>
              <a:t>The propensity is the substance, wave is the form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 descr="quantum_wow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862" y="2634224"/>
            <a:ext cx="1328394" cy="17102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012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8305"/>
    </mc:Choice>
    <mc:Fallback xmlns="">
      <p:transition xmlns:p14="http://schemas.microsoft.com/office/powerpoint/2010/main" spd="slow" advTm="22830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2E4C-86BF-8D41-A924-B30925A984D1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Two stages in Quantum Mechanics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4038600"/>
            <a:ext cx="8176846" cy="2057400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Propensity wave generates the actual measurement</a:t>
            </a:r>
          </a:p>
          <a:p>
            <a:pPr lvl="1"/>
            <a:r>
              <a:rPr lang="en-US" sz="2000" dirty="0"/>
              <a:t>according to </a:t>
            </a:r>
            <a:r>
              <a:rPr lang="en-US" sz="2000" dirty="0" err="1"/>
              <a:t>Born</a:t>
            </a:r>
            <a:r>
              <a:rPr lang="en-US" altLang="ja-JP" sz="2000" dirty="0" err="1">
                <a:latin typeface="Arial"/>
              </a:rPr>
              <a:t>’s</a:t>
            </a:r>
            <a:r>
              <a:rPr lang="en-US" altLang="ja-JP" sz="2000" dirty="0">
                <a:latin typeface="Arial"/>
              </a:rPr>
              <a:t> </a:t>
            </a:r>
            <a:r>
              <a:rPr lang="en-US" sz="2000" dirty="0"/>
              <a:t>Probability Rule for |</a:t>
            </a:r>
            <a:r>
              <a:rPr lang="en-US" sz="2000" dirty="0">
                <a:sym typeface="Symbol" charset="0"/>
              </a:rPr>
              <a:t>|</a:t>
            </a:r>
            <a:r>
              <a:rPr lang="en-US" sz="2000" baseline="30000" dirty="0">
                <a:sym typeface="Symbol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Actual measurements = selections of alternate histories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Energy </a:t>
            </a:r>
            <a:r>
              <a:rPr lang="en-US" sz="2400" dirty="0"/>
              <a:t>operator generates the wave function, </a:t>
            </a:r>
          </a:p>
          <a:p>
            <a:pPr lvl="1"/>
            <a:r>
              <a:rPr lang="en-US" sz="2000" dirty="0"/>
              <a:t>according to </a:t>
            </a:r>
            <a:r>
              <a:rPr lang="en-US" sz="2000" dirty="0" smtClean="0"/>
              <a:t>Schrödinger</a:t>
            </a:r>
            <a:r>
              <a:rPr lang="en-US" sz="2000" dirty="0" smtClean="0">
                <a:latin typeface="Arial"/>
              </a:rPr>
              <a:t>’</a:t>
            </a:r>
            <a:r>
              <a:rPr lang="en-US" sz="2000" dirty="0" smtClean="0"/>
              <a:t>s </a:t>
            </a:r>
            <a:r>
              <a:rPr lang="en-US" sz="2000" dirty="0"/>
              <a:t>time-dependent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400" dirty="0" smtClean="0">
                <a:latin typeface="Arial"/>
              </a:rPr>
              <a:t>So: ‘</a:t>
            </a:r>
            <a:r>
              <a:rPr lang="en-US" sz="2400" dirty="0" smtClean="0"/>
              <a:t>Energy</a:t>
            </a:r>
            <a:r>
              <a:rPr lang="en-US" altLang="ja-JP" sz="2400" dirty="0" smtClean="0">
                <a:latin typeface="Arial"/>
              </a:rPr>
              <a:t>’</a:t>
            </a:r>
            <a:r>
              <a:rPr lang="en-US" sz="2400" dirty="0" smtClean="0"/>
              <a:t>, </a:t>
            </a:r>
            <a:r>
              <a:rPr lang="en-US" altLang="ja-JP" sz="2400" dirty="0" smtClean="0">
                <a:latin typeface="Arial"/>
              </a:rPr>
              <a:t>‘</a:t>
            </a:r>
            <a:r>
              <a:rPr lang="en-US" sz="2400" dirty="0" smtClean="0"/>
              <a:t>propensity waves</a:t>
            </a:r>
            <a:r>
              <a:rPr lang="en-US" altLang="ja-JP" sz="2400" dirty="0" smtClean="0">
                <a:latin typeface="Arial"/>
              </a:rPr>
              <a:t>’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en-US" sz="2400" u="sng" dirty="0"/>
              <a:t>two kinds</a:t>
            </a:r>
            <a:r>
              <a:rPr lang="en-US" sz="2400" dirty="0"/>
              <a:t> of </a:t>
            </a:r>
            <a:r>
              <a:rPr lang="en-US" sz="2400" dirty="0" smtClean="0"/>
              <a:t>propensity </a:t>
            </a:r>
            <a:r>
              <a:rPr lang="en-US" sz="2000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Neither are mental propensities! </a:t>
            </a:r>
            <a:r>
              <a:rPr lang="en-US" sz="2000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sz="2400" dirty="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62708" y="2139113"/>
            <a:ext cx="2110154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GB" altLang="en-US" dirty="0">
                <a:latin typeface="Arial" charset="0"/>
              </a:rPr>
              <a:t>‘</a:t>
            </a:r>
            <a:r>
              <a:rPr kumimoji="0" lang="en-GB" dirty="0">
                <a:latin typeface="Arial" charset="0"/>
              </a:rPr>
              <a:t>Active Energy</a:t>
            </a:r>
            <a:r>
              <a:rPr kumimoji="0" lang="en-GB" altLang="en-US" dirty="0">
                <a:latin typeface="Arial" charset="0"/>
              </a:rPr>
              <a:t>’</a:t>
            </a:r>
            <a:endParaRPr kumimoji="0" lang="en-GB" dirty="0">
              <a:latin typeface="Arial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165231" y="2151813"/>
            <a:ext cx="1829178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>
                <a:latin typeface="Arial" charset="0"/>
              </a:rPr>
              <a:t>Propensity Wave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697416" y="2151813"/>
            <a:ext cx="1748001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>
                <a:latin typeface="Arial" charset="0"/>
              </a:rPr>
              <a:t>Actual Outcome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2672862" y="2362200"/>
            <a:ext cx="492369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2743200" y="2133600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5275385" y="2133600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40677" y="2604251"/>
            <a:ext cx="2440636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>
                <a:latin typeface="Arial" charset="0"/>
              </a:rPr>
              <a:t>(Hamiltonian Operator)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235569" y="2604251"/>
            <a:ext cx="184198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(Wave function)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67754" y="2604251"/>
            <a:ext cx="165796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(Measurement)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551843" y="3396414"/>
            <a:ext cx="231304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lang="en-US" dirty="0">
                <a:latin typeface="Arial" charset="0"/>
              </a:rPr>
              <a:t>Schrödinger</a:t>
            </a:r>
            <a:r>
              <a:rPr kumimoji="0" lang="en-GB" dirty="0">
                <a:latin typeface="Arial" charset="0"/>
              </a:rPr>
              <a:t> Equation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853354" y="3366251"/>
            <a:ext cx="2423842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Born</a:t>
            </a:r>
            <a:r>
              <a:rPr kumimoji="0" lang="en-GB" altLang="en-US">
                <a:latin typeface="Arial" charset="0"/>
              </a:rPr>
              <a:t>’</a:t>
            </a:r>
            <a:r>
              <a:rPr kumimoji="0" lang="en-GB">
                <a:latin typeface="Arial" charset="0"/>
              </a:rPr>
              <a:t>s Probability Rule</a:t>
            </a: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2883877" y="2438400"/>
            <a:ext cx="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V="1">
            <a:off x="2954215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V="1">
            <a:off x="54864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Ian Thompson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10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666"/>
    </mc:Choice>
    <mc:Fallback xmlns="">
      <p:transition xmlns:p14="http://schemas.microsoft.com/office/powerpoint/2010/main" spd="slow" advTm="30866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animBg="1"/>
      <p:bldP spid="11274" grpId="0" animBg="1"/>
      <p:bldP spid="11275" grpId="0" animBg="1"/>
      <p:bldP spid="11277" grpId="0" animBg="1"/>
      <p:bldP spid="11278" grpId="0" animBg="1"/>
      <p:bldP spid="11279" grpId="0"/>
      <p:bldP spid="11280" grpId="0"/>
      <p:bldP spid="11282" grpId="0"/>
      <p:bldP spid="11285" grpId="0"/>
      <p:bldP spid="11286" grpId="0"/>
      <p:bldP spid="11291" grpId="0" animBg="1"/>
      <p:bldP spid="1129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ideas about Quantum Physics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61632"/>
            <a:ext cx="8229600" cy="39340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Shut up and calculate (physicists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reality</a:t>
            </a:r>
          </a:p>
          <a:p>
            <a:r>
              <a:rPr lang="en-US" dirty="0" smtClean="0"/>
              <a:t>Physics just for actual outcomes, not reality (Bohr)</a:t>
            </a:r>
          </a:p>
          <a:p>
            <a:pPr lvl="1"/>
            <a:r>
              <a:rPr lang="en-US" dirty="0" smtClean="0"/>
              <a:t>No propensity or substance</a:t>
            </a:r>
            <a:endParaRPr lang="en-US" dirty="0"/>
          </a:p>
          <a:p>
            <a:r>
              <a:rPr lang="en-US" dirty="0" smtClean="0"/>
              <a:t>Parallel universes (</a:t>
            </a:r>
            <a:r>
              <a:rPr lang="en-US" dirty="0" err="1" smtClean="0"/>
              <a:t>Everitt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actual outcomes</a:t>
            </a:r>
          </a:p>
          <a:p>
            <a:r>
              <a:rPr lang="en-US" dirty="0" smtClean="0"/>
              <a:t>Hidden classical particles (</a:t>
            </a:r>
            <a:r>
              <a:rPr lang="en-US" dirty="0" err="1" smtClean="0"/>
              <a:t>Bohm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Quantum waves are not substances</a:t>
            </a:r>
          </a:p>
          <a:p>
            <a:r>
              <a:rPr lang="en-US" dirty="0" smtClean="0"/>
              <a:t>Selection by consciousness (Wigner)</a:t>
            </a:r>
          </a:p>
          <a:p>
            <a:pPr lvl="1"/>
            <a:r>
              <a:rPr lang="en-US" dirty="0" smtClean="0"/>
              <a:t>Propensities are for </a:t>
            </a:r>
            <a:r>
              <a:rPr lang="en-US" u="sng" dirty="0" smtClean="0"/>
              <a:t>selections</a:t>
            </a:r>
            <a:r>
              <a:rPr lang="en-US" dirty="0" smtClean="0"/>
              <a:t>. But maybe ‘when’?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Ian Thompson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B9ED-8668-7145-8334-ABD89439C0DB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10" name="Picture 9" descr="QM-degre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200" y="5588464"/>
            <a:ext cx="5967157" cy="69119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74980" y="5585540"/>
            <a:ext cx="876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Rather:</a:t>
            </a:r>
            <a:endParaRPr lang="en-US" dirty="0"/>
          </a:p>
        </p:txBody>
      </p:sp>
      <p:pic>
        <p:nvPicPr>
          <p:cNvPr id="3" name="Picture 2" descr="350px-Schroedingers_cat_film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810429"/>
            <a:ext cx="2222500" cy="14351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013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680"/>
    </mc:Choice>
    <mc:Fallback xmlns="">
      <p:transition xmlns:p14="http://schemas.microsoft.com/office/powerpoint/2010/main" spd="slow" advTm="31368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Multiple ‘degrees</a:t>
            </a:r>
            <a:r>
              <a:rPr lang="en-US" dirty="0"/>
              <a:t>’ of 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new concept for how minds and matter are (a) separate and (b) interrelated !  </a:t>
            </a:r>
          </a:p>
          <a:p>
            <a:endParaRPr lang="en-US" dirty="0"/>
          </a:p>
          <a:p>
            <a:r>
              <a:rPr lang="en-US" b="1" dirty="0" smtClean="0"/>
              <a:t>Later</a:t>
            </a:r>
            <a:r>
              <a:rPr lang="en-US" dirty="0" smtClean="0"/>
              <a:t>: use concept to show how God and creation are (a) separate and </a:t>
            </a:r>
            <a:r>
              <a:rPr lang="en-US" dirty="0"/>
              <a:t>(b) interrelated !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idea comes from Swedenborg</a:t>
            </a:r>
          </a:p>
          <a:p>
            <a:pPr lvl="1"/>
            <a:r>
              <a:rPr lang="en-US" dirty="0" smtClean="0"/>
              <a:t>New illustrations from physics &amp; psychology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40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58"/>
    </mc:Choice>
    <mc:Fallback xmlns="">
      <p:transition xmlns:p14="http://schemas.microsoft.com/office/powerpoint/2010/main" spd="slow" advTm="4555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Mind and Matter related?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6695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Matter causes mind only?       </a:t>
            </a: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matter⇒</a:t>
            </a:r>
            <a:r>
              <a:rPr lang="en-US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mind</a:t>
            </a:r>
            <a:endParaRPr lang="en-US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lvl="1"/>
            <a:r>
              <a:rPr lang="en-US" smtClean="0"/>
              <a:t>Epiphenomenalism </a:t>
            </a:r>
            <a:r>
              <a:rPr lang="en-US" dirty="0" smtClean="0"/>
              <a:t>or dual-aspect </a:t>
            </a:r>
            <a:r>
              <a:rPr lang="en-US" dirty="0" err="1" smtClean="0"/>
              <a:t>physicalism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Mind causes matter only?                        </a:t>
            </a:r>
            <a:r>
              <a:rPr lang="en-US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mind⇒</a:t>
            </a:r>
            <a:r>
              <a:rPr lang="en-US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matter</a:t>
            </a:r>
            <a:endParaRPr lang="en-US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lvl="1"/>
            <a:r>
              <a:rPr lang="en-US" dirty="0" smtClean="0"/>
              <a:t>‘new age’   or   ‘we create our own reality’ 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Mind and matter in parallel?                    </a:t>
            </a:r>
            <a:r>
              <a:rPr lang="en-US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mind⥣matter</a:t>
            </a:r>
            <a:endParaRPr lang="en-US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lvl="1"/>
            <a:r>
              <a:rPr lang="en-US" dirty="0" smtClean="0"/>
              <a:t>Pre-established harmony: Leibniz. </a:t>
            </a:r>
            <a:r>
              <a:rPr lang="en-US" dirty="0"/>
              <a:t> </a:t>
            </a:r>
            <a:r>
              <a:rPr lang="en-US" dirty="0" smtClean="0"/>
              <a:t>                       Correspondences?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Mind and matter interact  </a:t>
            </a:r>
            <a:r>
              <a:rPr lang="en-US" dirty="0"/>
              <a:t> </a:t>
            </a:r>
            <a:r>
              <a:rPr lang="en-US" dirty="0" smtClean="0"/>
              <a:t>                      </a:t>
            </a:r>
            <a:r>
              <a:rPr lang="en-US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mind⥂matter</a:t>
            </a:r>
            <a:endParaRPr lang="en-US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lvl="1"/>
            <a:r>
              <a:rPr lang="en-US" dirty="0"/>
              <a:t>Descartes (Body ↔ Soul)</a:t>
            </a:r>
          </a:p>
          <a:p>
            <a:pPr lvl="1"/>
            <a:r>
              <a:rPr lang="en-US" dirty="0" smtClean="0"/>
              <a:t>Causes in both directions, but not in same way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 smtClean="0"/>
          </a:p>
          <a:p>
            <a:pPr lvl="1"/>
            <a:r>
              <a:rPr lang="en-US" dirty="0" smtClean="0"/>
              <a:t>Swedenborg (many discrete degrees)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32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18"/>
    </mc:Choice>
    <mc:Fallback xmlns="">
      <p:transition xmlns:p14="http://schemas.microsoft.com/office/powerpoint/2010/main" spd="slow" advTm="13531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01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Degrees in Galileo’s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Remember how a ball rolling down a hill is accelerated by gravity (Galileo’s experiment)</a:t>
            </a:r>
          </a:p>
          <a:p>
            <a:pPr marL="0" indent="0">
              <a:buNone/>
            </a:pPr>
            <a:r>
              <a:rPr lang="en-US" dirty="0" smtClean="0"/>
              <a:t>Newton’s second law: F=ma</a:t>
            </a:r>
          </a:p>
          <a:p>
            <a:pPr lvl="1"/>
            <a:r>
              <a:rPr lang="en-US" dirty="0" smtClean="0"/>
              <a:t>So: acceleration (a) = force (F) / mass (m)</a:t>
            </a:r>
          </a:p>
          <a:p>
            <a:pPr lvl="1"/>
            <a:r>
              <a:rPr lang="en-US" dirty="0" smtClean="0"/>
              <a:t>But: acceleration is present only if mass is there!</a:t>
            </a:r>
          </a:p>
          <a:p>
            <a:pPr lvl="1"/>
            <a:r>
              <a:rPr lang="en-US" dirty="0" smtClean="0"/>
              <a:t>So: force = disposition </a:t>
            </a:r>
            <a:br>
              <a:rPr lang="en-US" dirty="0" smtClean="0"/>
            </a:br>
            <a:r>
              <a:rPr lang="en-US" dirty="0" smtClean="0"/>
              <a:t>to accelerate a mass 	</a:t>
            </a:r>
            <a:br>
              <a:rPr lang="en-US" dirty="0" smtClean="0"/>
            </a:br>
            <a:r>
              <a:rPr lang="en-US" dirty="0" smtClean="0"/>
              <a:t>(if finite mass present)</a:t>
            </a:r>
          </a:p>
          <a:p>
            <a:r>
              <a:rPr lang="en-US" dirty="0" smtClean="0"/>
              <a:t>Presence of inertial mass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u="sng" dirty="0" smtClean="0"/>
              <a:t>occasion</a:t>
            </a:r>
            <a:r>
              <a:rPr lang="en-US" dirty="0" smtClean="0"/>
              <a:t> for motion,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but not principal cause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6" descr="09laborat-galileo-e-la-meccanica_94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66" y="4287464"/>
            <a:ext cx="3721104" cy="24794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3211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047"/>
    </mc:Choice>
    <mc:Fallback xmlns="">
      <p:transition xmlns:p14="http://schemas.microsoft.com/office/powerpoint/2010/main" spd="slow" advTm="13204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01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Multiple degrees in Newton’s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88661"/>
          </a:xfrm>
        </p:spPr>
        <p:txBody>
          <a:bodyPr>
            <a:normAutofit/>
          </a:bodyPr>
          <a:lstStyle/>
          <a:p>
            <a:r>
              <a:rPr lang="en-US" dirty="0" smtClean="0"/>
              <a:t>Ball rolling down a hill is accelerated by gravity</a:t>
            </a:r>
          </a:p>
          <a:p>
            <a:r>
              <a:rPr lang="en-US" dirty="0"/>
              <a:t>Gravitational energy: </a:t>
            </a:r>
            <a:endParaRPr lang="en-US" dirty="0" smtClean="0"/>
          </a:p>
          <a:p>
            <a:pPr lvl="1"/>
            <a:r>
              <a:rPr lang="en-US" dirty="0" smtClean="0"/>
              <a:t>Force depends on the slope</a:t>
            </a:r>
          </a:p>
          <a:p>
            <a:pPr lvl="1"/>
            <a:r>
              <a:rPr lang="en-US" u="sng" dirty="0" smtClean="0"/>
              <a:t>Changes</a:t>
            </a:r>
            <a:r>
              <a:rPr lang="en-US" dirty="0" smtClean="0"/>
              <a:t> in gravitational potential </a:t>
            </a:r>
            <a:br>
              <a:rPr lang="en-US" dirty="0" smtClean="0"/>
            </a:br>
            <a:r>
              <a:rPr lang="en-US" dirty="0" smtClean="0"/>
              <a:t>energy produce the force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17</a:t>
            </a:fld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830093" y="4400513"/>
            <a:ext cx="2110154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GB" altLang="en-US" dirty="0" smtClean="0">
                <a:latin typeface="Arial" charset="0"/>
              </a:rPr>
              <a:t>Potential energy</a:t>
            </a:r>
            <a:endParaRPr kumimoji="0" lang="en-GB" dirty="0">
              <a:latin typeface="Arial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933962" y="4413213"/>
            <a:ext cx="683018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 smtClean="0">
                <a:latin typeface="Arial" charset="0"/>
              </a:rPr>
              <a:t>Force</a:t>
            </a:r>
            <a:endParaRPr kumimoji="0" lang="en-GB" dirty="0">
              <a:latin typeface="Arial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964801" y="4413213"/>
            <a:ext cx="1376054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 smtClean="0">
                <a:latin typeface="Arial" charset="0"/>
              </a:rPr>
              <a:t>Acceleration</a:t>
            </a:r>
            <a:endParaRPr kumimoji="0" lang="en-GB" dirty="0">
              <a:latin typeface="Arial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940247" y="4623600"/>
            <a:ext cx="492369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3187946" y="4395000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5120739" y="4402187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830093" y="4865651"/>
            <a:ext cx="231248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 smtClean="0">
                <a:latin typeface="Arial" charset="0"/>
              </a:rPr>
              <a:t>(Gravitational energy)</a:t>
            </a:r>
            <a:endParaRPr kumimoji="0" lang="en-GB" dirty="0">
              <a:latin typeface="Arial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630442" y="4865651"/>
            <a:ext cx="184198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r>
              <a:rPr lang="en-GB" dirty="0" smtClean="0">
                <a:latin typeface="Arial" charset="0"/>
              </a:rPr>
              <a:t>(Forces add)</a:t>
            </a:r>
            <a:endParaRPr kumimoji="0" lang="en-GB" dirty="0">
              <a:latin typeface="Arial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035139" y="4865651"/>
            <a:ext cx="1516855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dirty="0" smtClean="0">
                <a:latin typeface="Arial" charset="0"/>
              </a:rPr>
              <a:t>(Actual result)</a:t>
            </a:r>
            <a:endParaRPr kumimoji="0" lang="en-GB" dirty="0">
              <a:latin typeface="Arial" charset="0"/>
            </a:endParaRP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1897528" y="5429213"/>
            <a:ext cx="2580836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lang="en-US" dirty="0" smtClean="0">
                <a:latin typeface="Arial" charset="0"/>
              </a:rPr>
              <a:t>Newton’s Law of Gravity</a:t>
            </a:r>
            <a:endParaRPr kumimoji="0" lang="en-GB" dirty="0">
              <a:latin typeface="Arial" charset="0"/>
            </a:endParaRP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5120739" y="5452230"/>
            <a:ext cx="316818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46038" tIns="46038" rIns="46038" bIns="46038" anchor="ctr">
            <a:spAutoFit/>
          </a:bodyPr>
          <a:lstStyle/>
          <a:p>
            <a:pPr algn="ctr"/>
            <a:r>
              <a:rPr kumimoji="0" lang="en-GB" dirty="0" smtClean="0">
                <a:latin typeface="Arial" charset="0"/>
              </a:rPr>
              <a:t>Newton’s Second Law </a:t>
            </a:r>
            <a:r>
              <a:rPr lang="en-GB" dirty="0" smtClean="0">
                <a:latin typeface="Arial" charset="0"/>
              </a:rPr>
              <a:t>F=ma</a:t>
            </a:r>
            <a:endParaRPr kumimoji="0" lang="en-GB" dirty="0">
              <a:latin typeface="Arial" charset="0"/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V="1">
            <a:off x="3151262" y="4699800"/>
            <a:ext cx="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 flipV="1">
            <a:off x="3333011" y="4776000"/>
            <a:ext cx="0" cy="582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 flipV="1">
            <a:off x="5344943" y="4776000"/>
            <a:ext cx="0" cy="582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663719" y="5983054"/>
            <a:ext cx="562929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Again, we see </a:t>
            </a:r>
            <a:r>
              <a:rPr lang="en-US" u="sng" dirty="0" smtClean="0"/>
              <a:t>two stages </a:t>
            </a:r>
            <a:r>
              <a:rPr lang="en-US" dirty="0" smtClean="0"/>
              <a:t>of the operation of propensities.</a:t>
            </a:r>
            <a:endParaRPr lang="en-US" dirty="0"/>
          </a:p>
        </p:txBody>
      </p:sp>
      <p:pic>
        <p:nvPicPr>
          <p:cNvPr id="7" name="Picture 6" descr="KE-P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562" y="2440479"/>
            <a:ext cx="2460864" cy="18483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146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417"/>
    </mc:Choice>
    <mc:Fallback xmlns="">
      <p:transition xmlns:p14="http://schemas.microsoft.com/office/powerpoint/2010/main" spd="slow" advTm="13341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degrees in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26993"/>
          </a:xfrm>
        </p:spPr>
        <p:txBody>
          <a:bodyPr/>
          <a:lstStyle/>
          <a:p>
            <a:r>
              <a:rPr lang="en-US" dirty="0" smtClean="0"/>
              <a:t>In deliberate control of hand movements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Deliberate (rational) intentions (D)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Monitoring of moving hand, by eyes (P)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Control of muscles (M)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 descr="Pacherie2008-fig1p-cfla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923" y="3727193"/>
            <a:ext cx="3936888" cy="26291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4769" y="3999224"/>
            <a:ext cx="34925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Psychologists make theories about:</a:t>
            </a:r>
          </a:p>
          <a:p>
            <a:endParaRPr lang="en-US" dirty="0"/>
          </a:p>
          <a:p>
            <a:r>
              <a:rPr lang="en-US" dirty="0" smtClean="0"/>
              <a:t>“Cascading Intentions”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P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M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overt action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35922" y="6447118"/>
            <a:ext cx="2034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Elisabeth </a:t>
            </a:r>
            <a:r>
              <a:rPr lang="en-US" sz="1400" dirty="0" err="1" smtClean="0"/>
              <a:t>Pacherie</a:t>
            </a:r>
            <a:r>
              <a:rPr lang="en-US" sz="1400" dirty="0" smtClean="0"/>
              <a:t> (2008)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13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725"/>
    </mc:Choice>
    <mc:Fallback xmlns="">
      <p:transition xmlns:p14="http://schemas.microsoft.com/office/powerpoint/2010/main" spd="slow" advTm="15472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Discrete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9137" cy="4525963"/>
          </a:xfrm>
        </p:spPr>
        <p:txBody>
          <a:bodyPr/>
          <a:lstStyle/>
          <a:p>
            <a:r>
              <a:rPr lang="en-US" dirty="0" smtClean="0"/>
              <a:t>Quantum mechanics:</a:t>
            </a:r>
          </a:p>
          <a:p>
            <a:pPr lvl="1"/>
            <a:r>
              <a:rPr lang="en-US" dirty="0" smtClean="0"/>
              <a:t>Energy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Propensity </a:t>
            </a:r>
            <a:r>
              <a:rPr lang="en-US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Actual Selections</a:t>
            </a:r>
          </a:p>
          <a:p>
            <a:r>
              <a:rPr lang="en-US" dirty="0" smtClean="0"/>
              <a:t>Classical physics</a:t>
            </a:r>
          </a:p>
          <a:p>
            <a:pPr lvl="1"/>
            <a:r>
              <a:rPr lang="en-US" dirty="0" smtClean="0"/>
              <a:t>Potential energy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Forces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Acceleration</a:t>
            </a:r>
          </a:p>
          <a:p>
            <a:r>
              <a:rPr lang="en-US" dirty="0" smtClean="0"/>
              <a:t>Psychology of motor control</a:t>
            </a:r>
          </a:p>
          <a:p>
            <a:pPr lvl="1"/>
            <a:r>
              <a:rPr lang="en-US" dirty="0" smtClean="0"/>
              <a:t>Plan </a:t>
            </a:r>
            <a:r>
              <a:rPr lang="en-US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Guidance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Motor impulse </a:t>
            </a:r>
            <a:r>
              <a:rPr lang="en-US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Physical act </a:t>
            </a:r>
          </a:p>
          <a:p>
            <a:r>
              <a:rPr lang="en-US" dirty="0" smtClean="0"/>
              <a:t>All these are example of </a:t>
            </a:r>
            <a:r>
              <a:rPr lang="en-US" dirty="0" smtClean="0">
                <a:solidFill>
                  <a:srgbClr val="0000FF"/>
                </a:solidFill>
              </a:rPr>
              <a:t>Discrete Degrees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7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3"/>
    </mc:Choice>
    <mc:Fallback xmlns="">
      <p:transition xmlns:p14="http://schemas.microsoft.com/office/powerpoint/2010/main" spd="slow" advTm="215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series of four evenings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Feb 5:   Connecting Science and </a:t>
            </a:r>
            <a:r>
              <a:rPr lang="en-US" dirty="0" smtClean="0"/>
              <a:t>Theism (</a:t>
            </a:r>
            <a:r>
              <a:rPr lang="en-US" dirty="0" err="1" smtClean="0"/>
              <a:t>chs</a:t>
            </a:r>
            <a:r>
              <a:rPr lang="en-US" dirty="0" smtClean="0"/>
              <a:t>. 1, 3)</a:t>
            </a:r>
            <a:endParaRPr lang="en-US" dirty="0"/>
          </a:p>
          <a:p>
            <a:r>
              <a:rPr lang="en-US" b="1" dirty="0">
                <a:solidFill>
                  <a:srgbClr val="000090"/>
                </a:solidFill>
              </a:rPr>
              <a:t>Feb 12: Discrete </a:t>
            </a:r>
            <a:r>
              <a:rPr lang="en-US" b="1" dirty="0" smtClean="0">
                <a:solidFill>
                  <a:srgbClr val="000090"/>
                </a:solidFill>
              </a:rPr>
              <a:t>Degrees (</a:t>
            </a:r>
            <a:r>
              <a:rPr lang="en-US" b="1" dirty="0" err="1" smtClean="0">
                <a:solidFill>
                  <a:srgbClr val="000090"/>
                </a:solidFill>
              </a:rPr>
              <a:t>chs</a:t>
            </a:r>
            <a:r>
              <a:rPr lang="en-US" b="1" dirty="0" smtClean="0">
                <a:solidFill>
                  <a:srgbClr val="000090"/>
                </a:solidFill>
              </a:rPr>
              <a:t>. 4, 5)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/>
              <a:t>Feb 19: Explaining </a:t>
            </a:r>
            <a:r>
              <a:rPr lang="en-US" dirty="0" smtClean="0"/>
              <a:t>Theism (Part III)</a:t>
            </a:r>
            <a:endParaRPr lang="en-US" dirty="0"/>
          </a:p>
          <a:p>
            <a:r>
              <a:rPr lang="en-US" dirty="0"/>
              <a:t>Feb 26: Applications to Theistic </a:t>
            </a:r>
            <a:r>
              <a:rPr lang="en-US" dirty="0" smtClean="0"/>
              <a:t>Science (Part V)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 talk for 45 </a:t>
            </a:r>
            <a:r>
              <a:rPr lang="en-US" dirty="0" err="1" smtClean="0"/>
              <a:t>mins</a:t>
            </a:r>
            <a:r>
              <a:rPr lang="en-US" dirty="0" smtClean="0"/>
              <a:t> (answering shorter questions).</a:t>
            </a:r>
          </a:p>
          <a:p>
            <a:pPr lvl="1"/>
            <a:r>
              <a:rPr lang="en-US" dirty="0" smtClean="0"/>
              <a:t>Refreshment break for 15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Discussion for 45 </a:t>
            </a:r>
            <a:r>
              <a:rPr lang="en-US" dirty="0" err="1" smtClean="0"/>
              <a:t>mins</a:t>
            </a:r>
            <a:r>
              <a:rPr lang="en-US" dirty="0"/>
              <a:t> </a:t>
            </a:r>
            <a:r>
              <a:rPr lang="en-US" dirty="0" smtClean="0"/>
              <a:t>(for longer questions)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2"/>
    </mc:Choice>
    <mc:Fallback xmlns="">
      <p:transition xmlns:p14="http://schemas.microsoft.com/office/powerpoint/2010/main" spd="slow" advTm="584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2 Discrete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33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Consider: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endParaRPr lang="en-US" dirty="0"/>
          </a:p>
          <a:p>
            <a:r>
              <a:rPr lang="en-US" i="1" dirty="0" smtClean="0"/>
              <a:t>A</a:t>
            </a:r>
            <a:r>
              <a:rPr lang="en-US" dirty="0" smtClean="0"/>
              <a:t>  generates further existence of </a:t>
            </a:r>
            <a:r>
              <a:rPr lang="en-US" i="1" dirty="0" smtClean="0"/>
              <a:t>B</a:t>
            </a:r>
          </a:p>
          <a:p>
            <a:r>
              <a:rPr lang="en-US" u="sng" dirty="0" smtClean="0"/>
              <a:t>Which</a:t>
            </a:r>
            <a:r>
              <a:rPr lang="en-US" dirty="0" smtClean="0"/>
              <a:t> new </a:t>
            </a:r>
            <a:r>
              <a:rPr lang="en-US" i="1" dirty="0" smtClean="0"/>
              <a:t>B </a:t>
            </a:r>
            <a:r>
              <a:rPr lang="en-US" dirty="0" smtClean="0"/>
              <a:t>is generated by </a:t>
            </a:r>
            <a:r>
              <a:rPr lang="en-US" i="1" dirty="0" smtClean="0"/>
              <a:t>A</a:t>
            </a:r>
            <a:r>
              <a:rPr lang="en-US" dirty="0" smtClean="0"/>
              <a:t>, and is selected by </a:t>
            </a:r>
            <a:r>
              <a:rPr lang="en-US" u="sng" dirty="0" smtClean="0"/>
              <a:t>previous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Twin processes of </a:t>
            </a:r>
            <a:r>
              <a:rPr lang="en-US" u="sng" dirty="0" smtClean="0"/>
              <a:t>generation</a:t>
            </a:r>
            <a:r>
              <a:rPr lang="en-US" dirty="0" smtClean="0"/>
              <a:t> and </a:t>
            </a:r>
            <a:r>
              <a:rPr lang="en-US" u="sng" dirty="0" smtClean="0"/>
              <a:t>selection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u="sng" dirty="0" smtClean="0"/>
          </a:p>
          <a:p>
            <a:pPr lvl="1"/>
            <a:r>
              <a:rPr lang="en-US" u="sng" dirty="0" smtClean="0"/>
              <a:t>Generation</a:t>
            </a:r>
            <a:r>
              <a:rPr lang="en-US" dirty="0"/>
              <a:t> </a:t>
            </a:r>
            <a:r>
              <a:rPr lang="en-US" dirty="0" smtClean="0"/>
              <a:t>is from the ‘higher’ degree: ‘principal cause’</a:t>
            </a:r>
          </a:p>
          <a:p>
            <a:pPr lvl="1"/>
            <a:r>
              <a:rPr lang="en-US" u="sng" dirty="0" smtClean="0"/>
              <a:t>Selection</a:t>
            </a:r>
            <a:r>
              <a:rPr lang="en-US" dirty="0"/>
              <a:t> </a:t>
            </a:r>
            <a:r>
              <a:rPr lang="en-US" dirty="0" smtClean="0"/>
              <a:t>is from the ‘lower’ degree: ‘occasional cause’</a:t>
            </a:r>
          </a:p>
          <a:p>
            <a:r>
              <a:rPr lang="en-US" dirty="0" smtClean="0"/>
              <a:t>With only two degrees like here, we have ‘</a:t>
            </a:r>
            <a:r>
              <a:rPr lang="en-US" dirty="0" err="1" smtClean="0"/>
              <a:t>occasionalism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For God, this is philosophy of </a:t>
            </a:r>
            <a:br>
              <a:rPr lang="en-US" dirty="0" smtClean="0"/>
            </a:br>
            <a:r>
              <a:rPr lang="en-US" dirty="0" smtClean="0"/>
              <a:t>Nicolas Malebranche (1638-1715)</a:t>
            </a:r>
          </a:p>
          <a:p>
            <a:pPr lvl="1"/>
            <a:r>
              <a:rPr lang="en-US" dirty="0" smtClean="0"/>
              <a:t>An attempt to understand God-world relations.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20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657920" y="7839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086920" y="7839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85F77-596B-3F4E-8F70-ABF30BBB5835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990920" y="2722973"/>
            <a:ext cx="3621985" cy="1515267"/>
            <a:chOff x="457200" y="1334704"/>
            <a:chExt cx="3621985" cy="1515267"/>
          </a:xfrm>
        </p:grpSpPr>
        <p:sp>
          <p:nvSpPr>
            <p:cNvPr id="10" name="TextBox 9"/>
            <p:cNvSpPr txBox="1"/>
            <p:nvPr/>
          </p:nvSpPr>
          <p:spPr>
            <a:xfrm>
              <a:off x="2272770" y="1615284"/>
              <a:ext cx="318229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11300" y="24806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77190" y="24806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4052" y="2065593"/>
              <a:ext cx="91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r>
                <a:rPr lang="en-US" dirty="0" smtClean="0">
                  <a:solidFill>
                    <a:srgbClr val="660066"/>
                  </a:solidFill>
                </a:rPr>
                <a:t>→ 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21231" y="24806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B3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10" idx="2"/>
              <a:endCxn id="12" idx="0"/>
            </p:cNvCxnSpPr>
            <p:nvPr/>
          </p:nvCxnSpPr>
          <p:spPr>
            <a:xfrm>
              <a:off x="2431885" y="1984616"/>
              <a:ext cx="158915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1" idx="3"/>
            </p:cNvCxnSpPr>
            <p:nvPr/>
          </p:nvCxnSpPr>
          <p:spPr>
            <a:xfrm flipV="1">
              <a:off x="1838520" y="2250259"/>
              <a:ext cx="661576" cy="415046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0" idx="2"/>
              <a:endCxn id="14" idx="0"/>
            </p:cNvCxnSpPr>
            <p:nvPr/>
          </p:nvCxnSpPr>
          <p:spPr>
            <a:xfrm>
              <a:off x="2431885" y="1984616"/>
              <a:ext cx="1102956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200" y="1628274"/>
              <a:ext cx="1381320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Two degrees</a:t>
              </a:r>
              <a:endParaRPr lang="en-US" dirty="0"/>
            </a:p>
          </p:txBody>
        </p:sp>
        <p:cxnSp>
          <p:nvCxnSpPr>
            <p:cNvPr id="19" name="Straight Connector 18"/>
            <p:cNvCxnSpPr>
              <a:stCxn id="12" idx="3"/>
            </p:cNvCxnSpPr>
            <p:nvPr/>
          </p:nvCxnSpPr>
          <p:spPr>
            <a:xfrm flipV="1">
              <a:off x="2804410" y="2329954"/>
              <a:ext cx="319790" cy="335351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804410" y="1775551"/>
              <a:ext cx="259488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063898" y="1590885"/>
              <a:ext cx="851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Selection</a:t>
              </a:r>
              <a:endParaRPr lang="en-US" sz="14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804410" y="1488593"/>
              <a:ext cx="259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070651" y="1334704"/>
              <a:ext cx="1008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Generation</a:t>
              </a:r>
              <a:endParaRPr lang="en-US" sz="1400" dirty="0"/>
            </a:p>
          </p:txBody>
        </p:sp>
      </p:grpSp>
      <p:sp>
        <p:nvSpPr>
          <p:cNvPr id="24" name="Date Placeholder 3"/>
          <p:cNvSpPr txBox="1">
            <a:spLocks/>
          </p:cNvSpPr>
          <p:nvPr/>
        </p:nvSpPr>
        <p:spPr>
          <a:xfrm>
            <a:off x="1990920" y="7839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125548" y="2819447"/>
            <a:ext cx="2041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Imagine </a:t>
            </a:r>
            <a:br>
              <a:rPr lang="en-US" dirty="0" smtClean="0"/>
            </a:br>
            <a:r>
              <a:rPr lang="en-US" dirty="0" smtClean="0"/>
              <a:t>A=our mind, or God</a:t>
            </a:r>
          </a:p>
          <a:p>
            <a:r>
              <a:rPr lang="en-US" dirty="0" smtClean="0"/>
              <a:t>B=physical effects </a:t>
            </a:r>
            <a:endParaRPr lang="en-US" dirty="0"/>
          </a:p>
        </p:txBody>
      </p:sp>
      <p:pic>
        <p:nvPicPr>
          <p:cNvPr id="26" name="Picture 25" descr="220px-Nicolas_Malebranch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660" y="4369028"/>
            <a:ext cx="1589857" cy="19873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255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40"/>
    </mc:Choice>
    <mc:Fallback xmlns="">
      <p:transition xmlns:p14="http://schemas.microsoft.com/office/powerpoint/2010/main" spd="slow" advTm="9024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927"/>
            <a:ext cx="8229600" cy="1143000"/>
          </a:xfrm>
        </p:spPr>
        <p:txBody>
          <a:bodyPr/>
          <a:lstStyle/>
          <a:p>
            <a:r>
              <a:rPr lang="en-US" dirty="0" smtClean="0"/>
              <a:t>Principles of 3 Discrete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04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Consider: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i="1" dirty="0" smtClean="0"/>
              <a:t>B </a:t>
            </a:r>
            <a:r>
              <a:rPr lang="en-US" dirty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i="1" dirty="0" smtClean="0"/>
              <a:t>C</a:t>
            </a:r>
            <a:endParaRPr lang="en-US" dirty="0"/>
          </a:p>
          <a:p>
            <a:r>
              <a:rPr lang="en-US" i="1" dirty="0" smtClean="0"/>
              <a:t>A</a:t>
            </a:r>
            <a:r>
              <a:rPr lang="en-US" dirty="0" smtClean="0"/>
              <a:t>  generates further existence of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B</a:t>
            </a:r>
            <a:r>
              <a:rPr lang="en-US" dirty="0" smtClean="0"/>
              <a:t> of </a:t>
            </a:r>
            <a:r>
              <a:rPr lang="en-US" i="1" dirty="0" smtClean="0"/>
              <a:t>C</a:t>
            </a:r>
          </a:p>
          <a:p>
            <a:pPr lvl="1"/>
            <a:r>
              <a:rPr lang="en-US" sz="2000" u="sng" dirty="0"/>
              <a:t>Which</a:t>
            </a:r>
            <a:r>
              <a:rPr lang="en-US" sz="2000" dirty="0"/>
              <a:t> new </a:t>
            </a:r>
            <a:r>
              <a:rPr lang="en-US" sz="2000" i="1" dirty="0"/>
              <a:t>B </a:t>
            </a:r>
            <a:r>
              <a:rPr lang="en-US" sz="2000" dirty="0"/>
              <a:t>is </a:t>
            </a:r>
            <a:r>
              <a:rPr lang="en-US" sz="2000" dirty="0" smtClean="0"/>
              <a:t>generated </a:t>
            </a:r>
            <a:r>
              <a:rPr lang="en-US" sz="2000" dirty="0"/>
              <a:t>selected by </a:t>
            </a:r>
            <a:r>
              <a:rPr lang="en-US" sz="2000" u="sng" dirty="0"/>
              <a:t>previous</a:t>
            </a:r>
            <a:r>
              <a:rPr lang="en-US" sz="2000" dirty="0"/>
              <a:t> </a:t>
            </a:r>
            <a:r>
              <a:rPr lang="en-US" sz="2000" i="1" dirty="0" smtClean="0"/>
              <a:t>B,</a:t>
            </a:r>
          </a:p>
          <a:p>
            <a:pPr lvl="1"/>
            <a:r>
              <a:rPr lang="en-US" sz="2000" u="sng" dirty="0"/>
              <a:t>Which</a:t>
            </a:r>
            <a:r>
              <a:rPr lang="en-US" sz="2000" dirty="0"/>
              <a:t> new </a:t>
            </a:r>
            <a:r>
              <a:rPr lang="en-US" sz="2000" i="1" dirty="0" smtClean="0"/>
              <a:t>C </a:t>
            </a:r>
            <a:r>
              <a:rPr lang="en-US" sz="2000" dirty="0"/>
              <a:t>is generated selected by </a:t>
            </a:r>
            <a:r>
              <a:rPr lang="en-US" sz="2000" u="sng" dirty="0"/>
              <a:t>previous</a:t>
            </a:r>
            <a:r>
              <a:rPr lang="en-US" sz="2000" dirty="0"/>
              <a:t> </a:t>
            </a:r>
            <a:r>
              <a:rPr lang="en-US" sz="2000" i="1" dirty="0" smtClean="0"/>
              <a:t>C</a:t>
            </a:r>
            <a:r>
              <a:rPr lang="en-US" i="1" dirty="0" smtClean="0"/>
              <a:t>.</a:t>
            </a:r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Ian Thompson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657920" y="7839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086920" y="7839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85F77-596B-3F4E-8F70-ABF30BBB583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1990920" y="7839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Feb 12, 2013</a:t>
            </a:r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079008" y="3905055"/>
            <a:ext cx="3886986" cy="2095220"/>
            <a:chOff x="614177" y="2983475"/>
            <a:chExt cx="3886986" cy="2095220"/>
          </a:xfrm>
        </p:grpSpPr>
        <p:sp>
          <p:nvSpPr>
            <p:cNvPr id="26" name="TextBox 25"/>
            <p:cNvSpPr txBox="1"/>
            <p:nvPr/>
          </p:nvSpPr>
          <p:spPr>
            <a:xfrm>
              <a:off x="2429747" y="3046084"/>
              <a:ext cx="318229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568277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34167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1029" y="3496393"/>
              <a:ext cx="91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r>
                <a:rPr lang="en-US" dirty="0" smtClean="0">
                  <a:solidFill>
                    <a:srgbClr val="660066"/>
                  </a:solidFill>
                </a:rPr>
                <a:t>→ 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478208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B3</a:t>
              </a:r>
              <a:endParaRPr lang="en-US" dirty="0"/>
            </a:p>
          </p:txBody>
        </p:sp>
        <p:cxnSp>
          <p:nvCxnSpPr>
            <p:cNvPr id="31" name="Straight Arrow Connector 30"/>
            <p:cNvCxnSpPr>
              <a:stCxn id="26" idx="2"/>
              <a:endCxn id="28" idx="0"/>
            </p:cNvCxnSpPr>
            <p:nvPr/>
          </p:nvCxnSpPr>
          <p:spPr>
            <a:xfrm>
              <a:off x="2588862" y="3415416"/>
              <a:ext cx="158915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7" idx="3"/>
            </p:cNvCxnSpPr>
            <p:nvPr/>
          </p:nvCxnSpPr>
          <p:spPr>
            <a:xfrm flipV="1">
              <a:off x="1995497" y="3681059"/>
              <a:ext cx="661576" cy="415046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6" idx="2"/>
              <a:endCxn id="30" idx="0"/>
            </p:cNvCxnSpPr>
            <p:nvPr/>
          </p:nvCxnSpPr>
          <p:spPr>
            <a:xfrm>
              <a:off x="2588862" y="3415416"/>
              <a:ext cx="1102956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14177" y="3059074"/>
              <a:ext cx="1531188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Three degrees</a:t>
              </a:r>
              <a:endParaRPr lang="en-US" dirty="0"/>
            </a:p>
          </p:txBody>
        </p:sp>
        <p:cxnSp>
          <p:nvCxnSpPr>
            <p:cNvPr id="35" name="Straight Connector 34"/>
            <p:cNvCxnSpPr>
              <a:stCxn id="28" idx="3"/>
            </p:cNvCxnSpPr>
            <p:nvPr/>
          </p:nvCxnSpPr>
          <p:spPr>
            <a:xfrm flipV="1">
              <a:off x="2961387" y="3760754"/>
              <a:ext cx="319790" cy="335351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150947" y="3424322"/>
              <a:ext cx="259488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410435" y="3239656"/>
              <a:ext cx="851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Selection</a:t>
              </a:r>
              <a:endParaRPr lang="en-US" sz="1400" dirty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150947" y="3137364"/>
              <a:ext cx="259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417188" y="2983475"/>
              <a:ext cx="1008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Generation</a:t>
              </a:r>
              <a:endParaRPr lang="en-US" sz="1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27447" y="4709363"/>
              <a:ext cx="427220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C1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32994" y="4703825"/>
              <a:ext cx="42474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61387" y="4703825"/>
              <a:ext cx="42474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C3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072841" y="4702978"/>
              <a:ext cx="428322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C4</a:t>
              </a:r>
              <a:endParaRPr lang="en-US" dirty="0"/>
            </a:p>
          </p:txBody>
        </p:sp>
        <p:cxnSp>
          <p:nvCxnSpPr>
            <p:cNvPr id="44" name="Straight Connector 43"/>
            <p:cNvCxnSpPr>
              <a:stCxn id="40" idx="3"/>
            </p:cNvCxnSpPr>
            <p:nvPr/>
          </p:nvCxnSpPr>
          <p:spPr>
            <a:xfrm flipV="1">
              <a:off x="1354667" y="4520665"/>
              <a:ext cx="640830" cy="373364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7" idx="2"/>
              <a:endCxn id="41" idx="0"/>
            </p:cNvCxnSpPr>
            <p:nvPr/>
          </p:nvCxnSpPr>
          <p:spPr>
            <a:xfrm>
              <a:off x="1781887" y="4280771"/>
              <a:ext cx="363478" cy="423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8" idx="2"/>
              <a:endCxn id="42" idx="0"/>
            </p:cNvCxnSpPr>
            <p:nvPr/>
          </p:nvCxnSpPr>
          <p:spPr>
            <a:xfrm>
              <a:off x="2747777" y="4280771"/>
              <a:ext cx="425981" cy="423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0" idx="2"/>
              <a:endCxn id="43" idx="0"/>
            </p:cNvCxnSpPr>
            <p:nvPr/>
          </p:nvCxnSpPr>
          <p:spPr>
            <a:xfrm>
              <a:off x="3691818" y="4280771"/>
              <a:ext cx="595184" cy="4222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1" idx="3"/>
            </p:cNvCxnSpPr>
            <p:nvPr/>
          </p:nvCxnSpPr>
          <p:spPr>
            <a:xfrm flipV="1">
              <a:off x="2357735" y="4516296"/>
              <a:ext cx="640830" cy="372195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3386128" y="4522681"/>
              <a:ext cx="640830" cy="373364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6504360" y="1361860"/>
            <a:ext cx="1049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God</a:t>
            </a:r>
          </a:p>
          <a:p>
            <a:r>
              <a:rPr lang="en-US" dirty="0" smtClean="0"/>
              <a:t>B: Minds</a:t>
            </a:r>
          </a:p>
          <a:p>
            <a:r>
              <a:rPr lang="en-US" dirty="0" smtClean="0"/>
              <a:t>C: Effects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30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6"/>
    </mc:Choice>
    <mc:Fallback xmlns="">
      <p:transition xmlns:p14="http://schemas.microsoft.com/office/powerpoint/2010/main" spd="slow" advTm="417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3 Discrete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Have from quantum physics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A: principle / energy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B: distribution / form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C: final effect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Just like in the mind: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A: desire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B: thinking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C: action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 12,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905654" y="1770505"/>
            <a:ext cx="3886986" cy="2095220"/>
            <a:chOff x="614177" y="2983475"/>
            <a:chExt cx="3886986" cy="2095220"/>
          </a:xfrm>
        </p:grpSpPr>
        <p:sp>
          <p:nvSpPr>
            <p:cNvPr id="8" name="TextBox 7"/>
            <p:cNvSpPr txBox="1"/>
            <p:nvPr/>
          </p:nvSpPr>
          <p:spPr>
            <a:xfrm>
              <a:off x="2429747" y="3046084"/>
              <a:ext cx="318229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68277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34167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1029" y="3496393"/>
              <a:ext cx="91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r>
                <a:rPr lang="en-US" dirty="0" smtClean="0">
                  <a:solidFill>
                    <a:srgbClr val="660066"/>
                  </a:solidFill>
                </a:rPr>
                <a:t>→ 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78208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B3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>
            <a:xfrm>
              <a:off x="2588862" y="3415416"/>
              <a:ext cx="158915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9" idx="3"/>
            </p:cNvCxnSpPr>
            <p:nvPr/>
          </p:nvCxnSpPr>
          <p:spPr>
            <a:xfrm flipV="1">
              <a:off x="1995497" y="3681059"/>
              <a:ext cx="661576" cy="415046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  <a:endCxn id="12" idx="0"/>
            </p:cNvCxnSpPr>
            <p:nvPr/>
          </p:nvCxnSpPr>
          <p:spPr>
            <a:xfrm>
              <a:off x="2588862" y="3415416"/>
              <a:ext cx="1102956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14177" y="3059074"/>
              <a:ext cx="1531188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Three degrees</a:t>
              </a:r>
              <a:endParaRPr lang="en-US" dirty="0"/>
            </a:p>
          </p:txBody>
        </p:sp>
        <p:cxnSp>
          <p:nvCxnSpPr>
            <p:cNvPr id="17" name="Straight Connector 16"/>
            <p:cNvCxnSpPr>
              <a:stCxn id="10" idx="3"/>
            </p:cNvCxnSpPr>
            <p:nvPr/>
          </p:nvCxnSpPr>
          <p:spPr>
            <a:xfrm flipV="1">
              <a:off x="2961387" y="3760754"/>
              <a:ext cx="319790" cy="335351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50947" y="3424322"/>
              <a:ext cx="259488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410435" y="3239656"/>
              <a:ext cx="851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Selection</a:t>
              </a:r>
              <a:endParaRPr lang="en-US" sz="14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150947" y="3137364"/>
              <a:ext cx="259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417188" y="2983475"/>
              <a:ext cx="1008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Generation</a:t>
              </a:r>
              <a:endParaRPr lang="en-US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27447" y="4709363"/>
              <a:ext cx="427220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C1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32994" y="4703825"/>
              <a:ext cx="42474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61387" y="4703825"/>
              <a:ext cx="42474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072841" y="4702978"/>
              <a:ext cx="428322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C4</a:t>
              </a:r>
              <a:endParaRPr lang="en-US" dirty="0"/>
            </a:p>
          </p:txBody>
        </p:sp>
        <p:cxnSp>
          <p:nvCxnSpPr>
            <p:cNvPr id="26" name="Straight Connector 25"/>
            <p:cNvCxnSpPr>
              <a:stCxn id="22" idx="3"/>
            </p:cNvCxnSpPr>
            <p:nvPr/>
          </p:nvCxnSpPr>
          <p:spPr>
            <a:xfrm flipV="1">
              <a:off x="1354667" y="4520665"/>
              <a:ext cx="640830" cy="373364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" idx="2"/>
              <a:endCxn id="23" idx="0"/>
            </p:cNvCxnSpPr>
            <p:nvPr/>
          </p:nvCxnSpPr>
          <p:spPr>
            <a:xfrm>
              <a:off x="1781887" y="4280771"/>
              <a:ext cx="363478" cy="423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0" idx="2"/>
              <a:endCxn id="24" idx="0"/>
            </p:cNvCxnSpPr>
            <p:nvPr/>
          </p:nvCxnSpPr>
          <p:spPr>
            <a:xfrm>
              <a:off x="2747777" y="4280771"/>
              <a:ext cx="425981" cy="423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2" idx="2"/>
              <a:endCxn id="25" idx="0"/>
            </p:cNvCxnSpPr>
            <p:nvPr/>
          </p:nvCxnSpPr>
          <p:spPr>
            <a:xfrm>
              <a:off x="3691818" y="4280771"/>
              <a:ext cx="595184" cy="4222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>
            <a:xfrm flipV="1">
              <a:off x="2357735" y="4516296"/>
              <a:ext cx="640830" cy="372195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3386128" y="4522681"/>
              <a:ext cx="640830" cy="373364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3706604" y="4433933"/>
            <a:ext cx="29501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Similar</a:t>
            </a:r>
            <a:r>
              <a:rPr lang="en-US" sz="2400" dirty="0" smtClean="0"/>
              <a:t> processes of </a:t>
            </a:r>
          </a:p>
          <a:p>
            <a:r>
              <a:rPr lang="en-US" sz="2400" dirty="0" smtClean="0"/>
              <a:t>generation &amp;selection</a:t>
            </a:r>
            <a:br>
              <a:rPr lang="en-US" sz="2400" dirty="0" smtClean="0"/>
            </a:br>
            <a:r>
              <a:rPr lang="en-US" sz="2400" dirty="0" smtClean="0"/>
              <a:t>are in minds, </a:t>
            </a:r>
            <a:br>
              <a:rPr lang="en-US" sz="2400" dirty="0" smtClean="0"/>
            </a:br>
            <a:r>
              <a:rPr lang="en-US" sz="2400" dirty="0" smtClean="0"/>
              <a:t>and in nature </a:t>
            </a:r>
            <a:r>
              <a:rPr lang="en-US" sz="2400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sz="2400" dirty="0" smtClean="0"/>
          </a:p>
        </p:txBody>
      </p:sp>
      <p:pic>
        <p:nvPicPr>
          <p:cNvPr id="33" name="Picture 32" descr="QM-degree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07159"/>
            <a:ext cx="3911030" cy="45302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6734933" y="4430452"/>
            <a:ext cx="2313454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Each degree has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own being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own space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own existence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48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4"/>
    </mc:Choice>
    <mc:Fallback xmlns="">
      <p:transition xmlns:p14="http://schemas.microsoft.com/office/powerpoint/2010/main" spd="slow" advTm="821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475444"/>
            <a:ext cx="1905000" cy="457200"/>
          </a:xfrm>
        </p:spPr>
        <p:txBody>
          <a:bodyPr/>
          <a:lstStyle/>
          <a:p>
            <a:fld id="{CC26189C-A1B3-7840-AE36-39CDC710B57A}" type="slidenum">
              <a:rPr lang="en-GB"/>
              <a:pPr/>
              <a:t>23</a:t>
            </a:fld>
            <a:endParaRPr lang="en-GB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/>
              <a:t>Quantum Field Theory:</a:t>
            </a:r>
            <a:br>
              <a:rPr lang="en-US" dirty="0" smtClean="0"/>
            </a:br>
            <a:r>
              <a:rPr lang="en-US" dirty="0" smtClean="0"/>
              <a:t>Propensities </a:t>
            </a:r>
            <a:r>
              <a:rPr lang="en-US" dirty="0"/>
              <a:t>for Virtual Processes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3385" y="1981200"/>
            <a:ext cx="8187350" cy="1981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2400" u="sng" dirty="0" smtClean="0"/>
              <a:t>TWO </a:t>
            </a:r>
            <a:r>
              <a:rPr lang="en-GB" sz="2400" dirty="0" smtClean="0"/>
              <a:t>linked </a:t>
            </a:r>
            <a:r>
              <a:rPr lang="en-GB" sz="2400" dirty="0"/>
              <a:t>sets each of three generative levels</a:t>
            </a:r>
          </a:p>
          <a:p>
            <a:pPr lvl="1"/>
            <a:r>
              <a:rPr lang="en-GB" sz="2000" dirty="0"/>
              <a:t>both with (broadly) corresponding processes,</a:t>
            </a:r>
          </a:p>
          <a:p>
            <a:pPr lvl="1"/>
            <a:r>
              <a:rPr lang="en-GB" sz="2000" dirty="0"/>
              <a:t>i.e. still in pattern  </a:t>
            </a:r>
            <a:r>
              <a:rPr lang="en-GB" altLang="en-US" sz="2000" dirty="0" smtClean="0"/>
              <a:t>‘</a:t>
            </a:r>
            <a:r>
              <a:rPr lang="en-GB" sz="2000" dirty="0" smtClean="0"/>
              <a:t>Energy </a:t>
            </a:r>
            <a:r>
              <a:rPr lang="en-GB" sz="1800" dirty="0" smtClean="0">
                <a:sym typeface="ZapfDingbats" charset="0"/>
              </a:rPr>
              <a:t></a:t>
            </a:r>
            <a:r>
              <a:rPr lang="en-GB" sz="1800" dirty="0" smtClean="0">
                <a:solidFill>
                  <a:schemeClr val="hlink"/>
                </a:solidFill>
              </a:rPr>
              <a:t> </a:t>
            </a:r>
            <a:r>
              <a:rPr lang="en-GB" sz="2000" dirty="0" smtClean="0"/>
              <a:t>Wave </a:t>
            </a:r>
            <a:r>
              <a:rPr lang="en-GB" sz="1800" dirty="0" smtClean="0">
                <a:sym typeface="ZapfDingbats" charset="0"/>
              </a:rPr>
              <a:t></a:t>
            </a:r>
            <a:r>
              <a:rPr lang="en-GB" sz="2000" dirty="0" smtClean="0"/>
              <a:t> </a:t>
            </a:r>
            <a:r>
              <a:rPr lang="en-GB" sz="2000" dirty="0"/>
              <a:t>Effect</a:t>
            </a:r>
            <a:r>
              <a:rPr lang="en-GB" altLang="en-US" sz="2000" dirty="0"/>
              <a:t>’</a:t>
            </a:r>
            <a:r>
              <a:rPr lang="en-GB" sz="2000" dirty="0"/>
              <a:t>.</a:t>
            </a:r>
          </a:p>
          <a:p>
            <a:r>
              <a:rPr lang="en-US" sz="2400" dirty="0"/>
              <a:t>Virtual processes (in some way) </a:t>
            </a:r>
            <a:r>
              <a:rPr lang="ja-JP" altLang="en-US" sz="2400" dirty="0">
                <a:latin typeface="Arial"/>
              </a:rPr>
              <a:t>‘</a:t>
            </a:r>
            <a:r>
              <a:rPr lang="en-US" sz="2400" dirty="0"/>
              <a:t>generate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 the terms of the Energy </a:t>
            </a:r>
            <a:r>
              <a:rPr lang="en-US" sz="2400" dirty="0" smtClean="0"/>
              <a:t>Operator: the Hamiltonian.    (Kinetic &amp; Potential E)</a:t>
            </a:r>
            <a:endParaRPr lang="en-US" sz="2400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73723" y="4947557"/>
            <a:ext cx="2110154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GB">
                <a:latin typeface="Arial" charset="0"/>
              </a:rPr>
              <a:t>Energy Operator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376246" y="4960257"/>
            <a:ext cx="1829178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Propensity Wave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34454" y="4960257"/>
            <a:ext cx="1517168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Actual Events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954216" y="4942044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5486400" y="4942044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62708" y="3969657"/>
            <a:ext cx="2110154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GB">
                <a:latin typeface="Arial" charset="0"/>
              </a:rPr>
              <a:t>Field Lagrangian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182815" y="3969657"/>
            <a:ext cx="2449402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Virtual Quantum Fields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400800" y="3969657"/>
            <a:ext cx="1525734" cy="369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>
                <a:latin typeface="Arial" charset="0"/>
              </a:rPr>
              <a:t>Virtual Events</a:t>
            </a:r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2813539" y="3951444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5908431" y="3951444"/>
            <a:ext cx="351692" cy="3810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H="1">
            <a:off x="2883877" y="4332444"/>
            <a:ext cx="4290646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endParaRPr lang="en-US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1266092" y="5412695"/>
            <a:ext cx="107221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altLang="en-US">
                <a:latin typeface="Arial" charset="0"/>
              </a:rPr>
              <a:t>‘</a:t>
            </a:r>
            <a:r>
              <a:rPr kumimoji="0" lang="en-GB">
                <a:latin typeface="Arial" charset="0"/>
              </a:rPr>
              <a:t>Principle</a:t>
            </a:r>
            <a:r>
              <a:rPr kumimoji="0" lang="en-GB" altLang="en-US">
                <a:latin typeface="Arial" charset="0"/>
              </a:rPr>
              <a:t>’</a:t>
            </a:r>
            <a:endParaRPr kumimoji="0" lang="en-GB">
              <a:latin typeface="Arial" charset="0"/>
            </a:endParaRP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903785" y="5442858"/>
            <a:ext cx="854226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6038" tIns="46038" rIns="46038" bIns="46038" anchor="ctr">
            <a:spAutoFit/>
          </a:bodyPr>
          <a:lstStyle/>
          <a:p>
            <a:r>
              <a:rPr kumimoji="0" lang="en-GB" altLang="en-US">
                <a:latin typeface="Arial" charset="0"/>
              </a:rPr>
              <a:t>‘</a:t>
            </a:r>
            <a:r>
              <a:rPr kumimoji="0" lang="en-GB">
                <a:latin typeface="Arial" charset="0"/>
              </a:rPr>
              <a:t>Cause</a:t>
            </a:r>
            <a:r>
              <a:rPr kumimoji="0" lang="en-GB" altLang="en-US">
                <a:latin typeface="Arial" charset="0"/>
              </a:rPr>
              <a:t>’</a:t>
            </a:r>
            <a:endParaRPr kumimoji="0" lang="en-GB">
              <a:latin typeface="Arial" charset="0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394939" y="5426983"/>
            <a:ext cx="86457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6038" tIns="46038" rIns="46038" bIns="46038" anchor="ctr">
            <a:spAutoFit/>
          </a:bodyPr>
          <a:lstStyle/>
          <a:p>
            <a:r>
              <a:rPr kumimoji="0" lang="en-GB" altLang="en-US">
                <a:latin typeface="Arial" charset="0"/>
              </a:rPr>
              <a:t>‘</a:t>
            </a:r>
            <a:r>
              <a:rPr kumimoji="0" lang="en-GB">
                <a:latin typeface="Arial" charset="0"/>
              </a:rPr>
              <a:t>Effect</a:t>
            </a:r>
            <a:r>
              <a:rPr kumimoji="0" lang="en-GB" altLang="en-US">
                <a:latin typeface="Arial" charset="0"/>
              </a:rPr>
              <a:t>’</a:t>
            </a:r>
            <a:endParaRPr kumimoji="0" lang="en-GB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65341" y="3970299"/>
            <a:ext cx="81122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Virtual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267228" y="4960899"/>
            <a:ext cx="77797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Actual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7060" y="5965561"/>
            <a:ext cx="650888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More complex structures of discrete degrees should be expected </a:t>
            </a:r>
            <a: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Ian Thompson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978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921"/>
    </mc:Choice>
    <mc:Fallback xmlns="">
      <p:transition xmlns:p14="http://schemas.microsoft.com/office/powerpoint/2010/main" spd="slow" advTm="12692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 animBg="1"/>
      <p:bldP spid="13321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41" grpId="1" animBg="1"/>
      <p:bldP spid="13342" grpId="0"/>
      <p:bldP spid="13343" grpId="0"/>
      <p:bldP spid="13344" grpId="0"/>
      <p:bldP spid="2" grpId="0" animBg="1"/>
      <p:bldP spid="20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Third Talk (Feb 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319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Good concepts of God</a:t>
            </a:r>
          </a:p>
          <a:p>
            <a:pPr lvl="1"/>
            <a:r>
              <a:rPr lang="en-US" dirty="0" smtClean="0"/>
              <a:t>Not metaphorical, or hidden from science</a:t>
            </a:r>
          </a:p>
          <a:p>
            <a:pPr lvl="1"/>
            <a:r>
              <a:rPr lang="en-US" dirty="0" smtClean="0"/>
              <a:t>Being itself, Life itself, Love itself, Wisdom itself</a:t>
            </a:r>
            <a:endParaRPr lang="en-US" dirty="0"/>
          </a:p>
          <a:p>
            <a:r>
              <a:rPr lang="en-US" dirty="0" smtClean="0"/>
              <a:t>Understanding </a:t>
            </a:r>
            <a:r>
              <a:rPr lang="en-US" u="sng" dirty="0" smtClean="0"/>
              <a:t>how</a:t>
            </a:r>
            <a:r>
              <a:rPr lang="en-US" dirty="0" smtClean="0"/>
              <a:t> we </a:t>
            </a:r>
            <a:r>
              <a:rPr lang="en-US" u="sng" dirty="0" smtClean="0"/>
              <a:t>derive</a:t>
            </a:r>
            <a:r>
              <a:rPr lang="en-US" dirty="0" smtClean="0"/>
              <a:t> from God  </a:t>
            </a:r>
          </a:p>
          <a:p>
            <a:pPr lvl="1"/>
            <a:r>
              <a:rPr lang="en-US" dirty="0" smtClean="0"/>
              <a:t>God is </a:t>
            </a:r>
            <a:r>
              <a:rPr lang="en-US" dirty="0" smtClean="0">
                <a:solidFill>
                  <a:srgbClr val="660066"/>
                </a:solidFill>
              </a:rPr>
              <a:t>being, love, wisdom &amp; life</a:t>
            </a:r>
            <a:r>
              <a:rPr lang="en-US" dirty="0" smtClean="0"/>
              <a:t> itself</a:t>
            </a:r>
          </a:p>
          <a:p>
            <a:pPr lvl="1"/>
            <a:r>
              <a:rPr lang="en-US" dirty="0" smtClean="0"/>
              <a:t>We derive </a:t>
            </a:r>
            <a:r>
              <a:rPr lang="en-US" dirty="0" smtClean="0">
                <a:solidFill>
                  <a:srgbClr val="660066"/>
                </a:solidFill>
              </a:rPr>
              <a:t>being, love, wisdom, life </a:t>
            </a:r>
            <a:r>
              <a:rPr lang="en-US" dirty="0" smtClean="0"/>
              <a:t>from God</a:t>
            </a:r>
          </a:p>
          <a:p>
            <a:pPr lvl="1"/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By ‘generation and selection’, in discrete degrees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91995" y="5863430"/>
            <a:ext cx="745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End</a:t>
            </a:r>
            <a:endParaRPr lang="en-US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472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969"/>
    </mc:Choice>
    <mc:Fallback xmlns="">
      <p:transition xmlns:p14="http://schemas.microsoft.com/office/powerpoint/2010/main" spd="slow" advTm="66496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2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26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614177" y="621749"/>
            <a:ext cx="3621985" cy="1515267"/>
            <a:chOff x="457200" y="1334704"/>
            <a:chExt cx="3621985" cy="1515267"/>
          </a:xfrm>
        </p:grpSpPr>
        <p:sp>
          <p:nvSpPr>
            <p:cNvPr id="48" name="TextBox 47"/>
            <p:cNvSpPr txBox="1"/>
            <p:nvPr/>
          </p:nvSpPr>
          <p:spPr>
            <a:xfrm>
              <a:off x="2272770" y="1615284"/>
              <a:ext cx="318229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411300" y="24806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377190" y="24806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74052" y="2065593"/>
              <a:ext cx="91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r>
                <a:rPr lang="en-US" dirty="0" smtClean="0">
                  <a:solidFill>
                    <a:srgbClr val="660066"/>
                  </a:solidFill>
                </a:rPr>
                <a:t>→ 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321231" y="24806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B3</a:t>
              </a:r>
              <a:endParaRPr lang="en-US" dirty="0"/>
            </a:p>
          </p:txBody>
        </p:sp>
        <p:cxnSp>
          <p:nvCxnSpPr>
            <p:cNvPr id="53" name="Straight Arrow Connector 52"/>
            <p:cNvCxnSpPr>
              <a:stCxn id="48" idx="2"/>
              <a:endCxn id="50" idx="0"/>
            </p:cNvCxnSpPr>
            <p:nvPr/>
          </p:nvCxnSpPr>
          <p:spPr>
            <a:xfrm>
              <a:off x="2431885" y="1984616"/>
              <a:ext cx="158915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9" idx="3"/>
            </p:cNvCxnSpPr>
            <p:nvPr/>
          </p:nvCxnSpPr>
          <p:spPr>
            <a:xfrm flipV="1">
              <a:off x="1838520" y="2250259"/>
              <a:ext cx="661576" cy="415046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8" idx="2"/>
              <a:endCxn id="52" idx="0"/>
            </p:cNvCxnSpPr>
            <p:nvPr/>
          </p:nvCxnSpPr>
          <p:spPr>
            <a:xfrm>
              <a:off x="2431885" y="1984616"/>
              <a:ext cx="1102956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457200" y="1628274"/>
              <a:ext cx="1381320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Two degrees</a:t>
              </a:r>
              <a:endParaRPr lang="en-US" dirty="0"/>
            </a:p>
          </p:txBody>
        </p:sp>
        <p:cxnSp>
          <p:nvCxnSpPr>
            <p:cNvPr id="57" name="Straight Connector 56"/>
            <p:cNvCxnSpPr>
              <a:stCxn id="50" idx="3"/>
            </p:cNvCxnSpPr>
            <p:nvPr/>
          </p:nvCxnSpPr>
          <p:spPr>
            <a:xfrm flipV="1">
              <a:off x="2804410" y="2329954"/>
              <a:ext cx="319790" cy="335351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804410" y="1775551"/>
              <a:ext cx="259488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063898" y="1590885"/>
              <a:ext cx="851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Selection</a:t>
              </a:r>
              <a:endParaRPr lang="en-US" sz="1400" dirty="0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>
              <a:off x="2804410" y="1488593"/>
              <a:ext cx="259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070651" y="1334704"/>
              <a:ext cx="1008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Generation</a:t>
              </a:r>
              <a:endParaRPr lang="en-US" sz="1400" dirty="0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927447" y="3911439"/>
            <a:ext cx="3886986" cy="2095220"/>
            <a:chOff x="614177" y="2983475"/>
            <a:chExt cx="3886986" cy="2095220"/>
          </a:xfrm>
        </p:grpSpPr>
        <p:sp>
          <p:nvSpPr>
            <p:cNvPr id="7" name="TextBox 6"/>
            <p:cNvSpPr txBox="1"/>
            <p:nvPr/>
          </p:nvSpPr>
          <p:spPr>
            <a:xfrm>
              <a:off x="2429747" y="3046084"/>
              <a:ext cx="318229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68277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34167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1029" y="3496393"/>
              <a:ext cx="91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r>
                <a:rPr lang="en-US" dirty="0" smtClean="0">
                  <a:solidFill>
                    <a:srgbClr val="660066"/>
                  </a:solidFill>
                </a:rPr>
                <a:t>→ 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78208" y="3911439"/>
              <a:ext cx="427220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B3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7" idx="2"/>
              <a:endCxn id="10" idx="0"/>
            </p:cNvCxnSpPr>
            <p:nvPr/>
          </p:nvCxnSpPr>
          <p:spPr>
            <a:xfrm>
              <a:off x="2588862" y="3415416"/>
              <a:ext cx="158915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3"/>
            </p:cNvCxnSpPr>
            <p:nvPr/>
          </p:nvCxnSpPr>
          <p:spPr>
            <a:xfrm flipV="1">
              <a:off x="1995497" y="3681059"/>
              <a:ext cx="661576" cy="415046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2"/>
              <a:endCxn id="12" idx="0"/>
            </p:cNvCxnSpPr>
            <p:nvPr/>
          </p:nvCxnSpPr>
          <p:spPr>
            <a:xfrm>
              <a:off x="2588862" y="3415416"/>
              <a:ext cx="1102956" cy="4960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14177" y="3059074"/>
              <a:ext cx="1531188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Three degrees</a:t>
              </a:r>
              <a:endParaRPr lang="en-US" dirty="0"/>
            </a:p>
          </p:txBody>
        </p:sp>
        <p:cxnSp>
          <p:nvCxnSpPr>
            <p:cNvPr id="30" name="Straight Connector 29"/>
            <p:cNvCxnSpPr>
              <a:stCxn id="10" idx="3"/>
            </p:cNvCxnSpPr>
            <p:nvPr/>
          </p:nvCxnSpPr>
          <p:spPr>
            <a:xfrm flipV="1">
              <a:off x="2961387" y="3760754"/>
              <a:ext cx="319790" cy="335351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50947" y="3424322"/>
              <a:ext cx="259488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410435" y="3239656"/>
              <a:ext cx="851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Selection</a:t>
              </a:r>
              <a:endParaRPr lang="en-US" sz="1400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150947" y="3137364"/>
              <a:ext cx="259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417188" y="2983475"/>
              <a:ext cx="1008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Generation</a:t>
              </a:r>
              <a:endParaRPr lang="en-US" sz="14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27447" y="4709363"/>
              <a:ext cx="427220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C1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932994" y="4703825"/>
              <a:ext cx="42474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C2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961387" y="4703825"/>
              <a:ext cx="42474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C3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072841" y="4702978"/>
              <a:ext cx="428322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C4</a:t>
              </a:r>
              <a:endParaRPr lang="en-US" dirty="0"/>
            </a:p>
          </p:txBody>
        </p:sp>
        <p:cxnSp>
          <p:nvCxnSpPr>
            <p:cNvPr id="81" name="Straight Connector 80"/>
            <p:cNvCxnSpPr>
              <a:stCxn id="77" idx="3"/>
            </p:cNvCxnSpPr>
            <p:nvPr/>
          </p:nvCxnSpPr>
          <p:spPr>
            <a:xfrm flipV="1">
              <a:off x="1354667" y="4520665"/>
              <a:ext cx="640830" cy="373364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8" idx="2"/>
              <a:endCxn id="78" idx="0"/>
            </p:cNvCxnSpPr>
            <p:nvPr/>
          </p:nvCxnSpPr>
          <p:spPr>
            <a:xfrm>
              <a:off x="1781887" y="4280771"/>
              <a:ext cx="363478" cy="423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10" idx="2"/>
              <a:endCxn id="79" idx="0"/>
            </p:cNvCxnSpPr>
            <p:nvPr/>
          </p:nvCxnSpPr>
          <p:spPr>
            <a:xfrm>
              <a:off x="2747777" y="4280771"/>
              <a:ext cx="425981" cy="423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12" idx="2"/>
              <a:endCxn id="80" idx="0"/>
            </p:cNvCxnSpPr>
            <p:nvPr/>
          </p:nvCxnSpPr>
          <p:spPr>
            <a:xfrm>
              <a:off x="3691818" y="4280771"/>
              <a:ext cx="595184" cy="4222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8" idx="3"/>
            </p:cNvCxnSpPr>
            <p:nvPr/>
          </p:nvCxnSpPr>
          <p:spPr>
            <a:xfrm flipV="1">
              <a:off x="2357735" y="4516296"/>
              <a:ext cx="640830" cy="372195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3386128" y="4522681"/>
              <a:ext cx="640830" cy="373364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14177" y="2553912"/>
            <a:ext cx="7304740" cy="840625"/>
            <a:chOff x="140677" y="2133600"/>
            <a:chExt cx="7304740" cy="840625"/>
          </a:xfrm>
        </p:grpSpPr>
        <p:sp>
          <p:nvSpPr>
            <p:cNvPr id="62" name="Text Box 9"/>
            <p:cNvSpPr txBox="1">
              <a:spLocks noChangeArrowheads="1"/>
            </p:cNvSpPr>
            <p:nvPr/>
          </p:nvSpPr>
          <p:spPr bwMode="auto">
            <a:xfrm>
              <a:off x="562708" y="2139113"/>
              <a:ext cx="2110154" cy="3699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46038" tIns="46038" rIns="46038" bIns="46038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GB" altLang="en-US">
                  <a:latin typeface="Arial" charset="0"/>
                </a:rPr>
                <a:t>‘</a:t>
              </a:r>
              <a:r>
                <a:rPr kumimoji="0" lang="en-GB">
                  <a:latin typeface="Arial" charset="0"/>
                </a:rPr>
                <a:t>Active Energy</a:t>
              </a:r>
              <a:r>
                <a:rPr kumimoji="0" lang="en-GB" altLang="en-US">
                  <a:latin typeface="Arial" charset="0"/>
                </a:rPr>
                <a:t>’</a:t>
              </a:r>
              <a:endParaRPr kumimoji="0" lang="en-GB">
                <a:latin typeface="Arial" charset="0"/>
              </a:endParaRPr>
            </a:p>
          </p:txBody>
        </p:sp>
        <p:sp>
          <p:nvSpPr>
            <p:cNvPr id="63" name="Text Box 10"/>
            <p:cNvSpPr txBox="1">
              <a:spLocks noChangeArrowheads="1"/>
            </p:cNvSpPr>
            <p:nvPr/>
          </p:nvSpPr>
          <p:spPr bwMode="auto">
            <a:xfrm>
              <a:off x="3165231" y="2151813"/>
              <a:ext cx="1829178" cy="3699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>
              <a:spAutoFit/>
            </a:bodyPr>
            <a:lstStyle/>
            <a:p>
              <a:r>
                <a:rPr kumimoji="0" lang="en-GB" dirty="0">
                  <a:latin typeface="Arial" charset="0"/>
                </a:rPr>
                <a:t>Propensity Wave</a:t>
              </a:r>
            </a:p>
          </p:txBody>
        </p:sp>
        <p:sp>
          <p:nvSpPr>
            <p:cNvPr id="64" name="Text Box 11"/>
            <p:cNvSpPr txBox="1">
              <a:spLocks noChangeArrowheads="1"/>
            </p:cNvSpPr>
            <p:nvPr/>
          </p:nvSpPr>
          <p:spPr bwMode="auto">
            <a:xfrm>
              <a:off x="5697416" y="2151813"/>
              <a:ext cx="1748001" cy="3699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>
              <a:spAutoFit/>
            </a:bodyPr>
            <a:lstStyle/>
            <a:p>
              <a:r>
                <a:rPr kumimoji="0" lang="en-GB">
                  <a:latin typeface="Arial" charset="0"/>
                </a:rPr>
                <a:t>Actual Outcome</a:t>
              </a:r>
            </a:p>
          </p:txBody>
        </p:sp>
        <p:sp>
          <p:nvSpPr>
            <p:cNvPr id="65" name="Line 12"/>
            <p:cNvSpPr>
              <a:spLocks noChangeShapeType="1"/>
            </p:cNvSpPr>
            <p:nvPr/>
          </p:nvSpPr>
          <p:spPr bwMode="auto">
            <a:xfrm>
              <a:off x="2672862" y="2362200"/>
              <a:ext cx="492369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/>
            <a:lstStyle/>
            <a:p>
              <a:endParaRPr lang="en-US"/>
            </a:p>
          </p:txBody>
        </p:sp>
        <p:sp>
          <p:nvSpPr>
            <p:cNvPr id="66" name="AutoShape 13"/>
            <p:cNvSpPr>
              <a:spLocks noChangeArrowheads="1"/>
            </p:cNvSpPr>
            <p:nvPr/>
          </p:nvSpPr>
          <p:spPr bwMode="auto">
            <a:xfrm>
              <a:off x="2743200" y="2133600"/>
              <a:ext cx="351692" cy="3810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/>
            <a:lstStyle/>
            <a:p>
              <a:endParaRPr lang="en-US"/>
            </a:p>
          </p:txBody>
        </p:sp>
        <p:sp>
          <p:nvSpPr>
            <p:cNvPr id="67" name="AutoShape 14"/>
            <p:cNvSpPr>
              <a:spLocks noChangeArrowheads="1"/>
            </p:cNvSpPr>
            <p:nvPr/>
          </p:nvSpPr>
          <p:spPr bwMode="auto">
            <a:xfrm>
              <a:off x="5275385" y="2133600"/>
              <a:ext cx="351692" cy="3810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/>
            <a:lstStyle/>
            <a:p>
              <a:endParaRPr lang="en-US"/>
            </a:p>
          </p:txBody>
        </p:sp>
        <p:sp>
          <p:nvSpPr>
            <p:cNvPr id="68" name="Text Box 15"/>
            <p:cNvSpPr txBox="1">
              <a:spLocks noChangeArrowheads="1"/>
            </p:cNvSpPr>
            <p:nvPr/>
          </p:nvSpPr>
          <p:spPr bwMode="auto">
            <a:xfrm>
              <a:off x="140677" y="2604251"/>
              <a:ext cx="2440636" cy="369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>
              <a:spAutoFit/>
            </a:bodyPr>
            <a:lstStyle/>
            <a:p>
              <a:r>
                <a:rPr kumimoji="0" lang="en-GB">
                  <a:latin typeface="Arial" charset="0"/>
                </a:rPr>
                <a:t>(Hamiltonian Operator)</a:t>
              </a:r>
            </a:p>
          </p:txBody>
        </p:sp>
        <p:sp>
          <p:nvSpPr>
            <p:cNvPr id="69" name="Text Box 16"/>
            <p:cNvSpPr txBox="1">
              <a:spLocks noChangeArrowheads="1"/>
            </p:cNvSpPr>
            <p:nvPr/>
          </p:nvSpPr>
          <p:spPr bwMode="auto">
            <a:xfrm>
              <a:off x="3235569" y="2604251"/>
              <a:ext cx="1841989" cy="369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46038" tIns="46038" rIns="46038" bIns="46038" anchor="ctr">
              <a:spAutoFit/>
            </a:bodyPr>
            <a:lstStyle/>
            <a:p>
              <a:r>
                <a:rPr kumimoji="0" lang="en-GB">
                  <a:latin typeface="Arial" charset="0"/>
                </a:rPr>
                <a:t>(Wave function)</a:t>
              </a:r>
            </a:p>
          </p:txBody>
        </p:sp>
        <p:sp>
          <p:nvSpPr>
            <p:cNvPr id="70" name="Text Box 18"/>
            <p:cNvSpPr txBox="1">
              <a:spLocks noChangeArrowheads="1"/>
            </p:cNvSpPr>
            <p:nvPr/>
          </p:nvSpPr>
          <p:spPr bwMode="auto">
            <a:xfrm>
              <a:off x="5767754" y="2604251"/>
              <a:ext cx="1657969" cy="369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6038" tIns="46038" rIns="46038" bIns="46038" anchor="ctr">
              <a:spAutoFit/>
            </a:bodyPr>
            <a:lstStyle/>
            <a:p>
              <a:r>
                <a:rPr kumimoji="0" lang="en-GB">
                  <a:latin typeface="Arial" charset="0"/>
                </a:rPr>
                <a:t>(Measurement)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30509" y="26521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79844" y="831613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3961" y="4527315"/>
            <a:ext cx="1049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God</a:t>
            </a:r>
          </a:p>
          <a:p>
            <a:r>
              <a:rPr lang="en-US" dirty="0" smtClean="0"/>
              <a:t>B: Minds</a:t>
            </a:r>
          </a:p>
          <a:p>
            <a:r>
              <a:rPr lang="en-US" dirty="0" smtClean="0"/>
              <a:t>C: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1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2. Discrete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OUTLINE</a:t>
            </a:r>
          </a:p>
          <a:p>
            <a:pPr marL="0" indent="0">
              <a:buNone/>
            </a:pPr>
            <a:r>
              <a:rPr lang="en-US" dirty="0" smtClean="0"/>
              <a:t>Better idea of ‘substance’?</a:t>
            </a:r>
            <a:endParaRPr lang="en-US" dirty="0"/>
          </a:p>
          <a:p>
            <a:pPr lvl="1"/>
            <a:r>
              <a:rPr lang="en-US" dirty="0" smtClean="0"/>
              <a:t>Realistic basis need for </a:t>
            </a:r>
            <a:r>
              <a:rPr lang="en-US" u="sng" dirty="0" smtClean="0"/>
              <a:t>all</a:t>
            </a:r>
            <a:r>
              <a:rPr lang="en-US" dirty="0" smtClean="0"/>
              <a:t> kinds of things</a:t>
            </a:r>
          </a:p>
          <a:p>
            <a:pPr lvl="1"/>
            <a:r>
              <a:rPr lang="en-US" dirty="0" smtClean="0"/>
              <a:t>The power/propensity/dispositions of objects</a:t>
            </a:r>
          </a:p>
          <a:p>
            <a:pPr lvl="1"/>
            <a:r>
              <a:rPr lang="en-US" dirty="0" smtClean="0"/>
              <a:t>Concept of mental substance</a:t>
            </a:r>
          </a:p>
          <a:p>
            <a:pPr marL="0" indent="0">
              <a:buNone/>
            </a:pPr>
            <a:r>
              <a:rPr lang="en-US" dirty="0" smtClean="0"/>
              <a:t>Better idea of ‘multiple degrees’ of existence?</a:t>
            </a:r>
          </a:p>
          <a:p>
            <a:pPr lvl="1"/>
            <a:r>
              <a:rPr lang="en-US" dirty="0" smtClean="0"/>
              <a:t>Like ‘dimensions’ or ‘planes’, but better</a:t>
            </a:r>
          </a:p>
          <a:p>
            <a:pPr lvl="1"/>
            <a:r>
              <a:rPr lang="en-US" dirty="0" smtClean="0"/>
              <a:t>Examples from physics</a:t>
            </a:r>
          </a:p>
          <a:p>
            <a:pPr lvl="1"/>
            <a:r>
              <a:rPr lang="en-US" dirty="0" smtClean="0"/>
              <a:t>Examples from psychology</a:t>
            </a:r>
          </a:p>
          <a:p>
            <a:pPr lvl="1"/>
            <a:r>
              <a:rPr lang="en-US" dirty="0"/>
              <a:t>General </a:t>
            </a:r>
            <a:r>
              <a:rPr lang="en-US" dirty="0" smtClean="0"/>
              <a:t>principles: generation &amp; selection</a:t>
            </a:r>
            <a:endParaRPr lang="en-US" dirty="0"/>
          </a:p>
          <a:p>
            <a:pPr lvl="1"/>
            <a:r>
              <a:rPr lang="en-US" dirty="0" smtClean="0"/>
              <a:t>See connections between levels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mtClean="0"/>
              <a:t>Both ideas </a:t>
            </a:r>
            <a:r>
              <a:rPr lang="en-US" dirty="0" smtClean="0"/>
              <a:t>came from using Swedenborg to understand modern science!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Particular conclusions to remember: see the </a:t>
            </a:r>
            <a: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 </a:t>
            </a:r>
            <a:r>
              <a:rPr lang="en-US" dirty="0" smtClean="0">
                <a:solidFill>
                  <a:srgbClr val="0000FF"/>
                </a:solidFill>
              </a:rPr>
              <a:t>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387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2"/>
    </mc:Choice>
    <mc:Fallback xmlns="">
      <p:transition xmlns:p14="http://schemas.microsoft.com/office/powerpoint/2010/main" spd="slow" advTm="69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Bad ideas of mental substance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Matter                     (materialists, </a:t>
            </a:r>
            <a:r>
              <a:rPr lang="en-US" dirty="0" err="1" smtClean="0"/>
              <a:t>physicalists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Rationality              (Descartes)</a:t>
            </a:r>
          </a:p>
          <a:p>
            <a:r>
              <a:rPr lang="en-US" dirty="0" smtClean="0"/>
              <a:t>Immaterial Form   (Aquinas)</a:t>
            </a:r>
          </a:p>
          <a:p>
            <a:r>
              <a:rPr lang="en-US" dirty="0" smtClean="0"/>
              <a:t>Information            (</a:t>
            </a:r>
            <a:r>
              <a:rPr lang="en-US" dirty="0" err="1" smtClean="0"/>
              <a:t>Bohm</a:t>
            </a:r>
            <a:r>
              <a:rPr lang="en-US" dirty="0" smtClean="0"/>
              <a:t>?)</a:t>
            </a:r>
          </a:p>
          <a:p>
            <a:r>
              <a:rPr lang="en-US" dirty="0" smtClean="0"/>
              <a:t>Pure Being 			  (</a:t>
            </a:r>
            <a:r>
              <a:rPr lang="en-US" dirty="0" err="1" smtClean="0"/>
              <a:t>nondualists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Quantum vacuum (Laszlo)</a:t>
            </a:r>
          </a:p>
          <a:p>
            <a:r>
              <a:rPr lang="en-US" dirty="0" smtClean="0"/>
              <a:t>Consciousness       (what does it </a:t>
            </a:r>
            <a:r>
              <a:rPr lang="en-US" u="sng" dirty="0" smtClean="0"/>
              <a:t>do</a:t>
            </a:r>
            <a:r>
              <a:rPr lang="en-US" dirty="0" smtClean="0"/>
              <a:t>?)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98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Substance, Form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/>
              <a:t>Dynamics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Back to basic analysis:</a:t>
            </a:r>
          </a:p>
          <a:p>
            <a:r>
              <a:rPr lang="en-GB" dirty="0"/>
              <a:t>There are </a:t>
            </a:r>
            <a:r>
              <a:rPr lang="en-GB" u="sng" dirty="0"/>
              <a:t>three categories </a:t>
            </a:r>
            <a:r>
              <a:rPr lang="en-GB" dirty="0"/>
              <a:t>of terms in </a:t>
            </a:r>
            <a:r>
              <a:rPr lang="en-GB" dirty="0" smtClean="0"/>
              <a:t>science: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r>
              <a:rPr lang="en-GB" u="sng" dirty="0"/>
              <a:t>formal terms</a:t>
            </a:r>
            <a:endParaRPr lang="en-GB" dirty="0"/>
          </a:p>
          <a:p>
            <a:pPr lvl="2"/>
            <a:r>
              <a:rPr lang="en-GB" dirty="0"/>
              <a:t>about the structure &amp; static properties of what exists </a:t>
            </a:r>
            <a:r>
              <a:rPr lang="en-GB" u="sng" dirty="0"/>
              <a:t>now</a:t>
            </a:r>
          </a:p>
          <a:p>
            <a:pPr lvl="1"/>
            <a:r>
              <a:rPr lang="en-GB" u="sng" dirty="0" smtClean="0"/>
              <a:t>existential </a:t>
            </a:r>
            <a:r>
              <a:rPr lang="en-GB" u="sng" dirty="0"/>
              <a:t>terms</a:t>
            </a:r>
            <a:endParaRPr lang="en-GB" dirty="0"/>
          </a:p>
          <a:p>
            <a:pPr lvl="2"/>
            <a:r>
              <a:rPr lang="en-GB" dirty="0"/>
              <a:t>about </a:t>
            </a:r>
            <a:r>
              <a:rPr lang="en-GB" u="sng" dirty="0"/>
              <a:t>what</a:t>
            </a:r>
            <a:r>
              <a:rPr lang="en-GB" dirty="0"/>
              <a:t> </a:t>
            </a:r>
            <a:r>
              <a:rPr lang="en-GB" dirty="0" smtClean="0"/>
              <a:t>exists, what is.   Is it unknown?</a:t>
            </a:r>
            <a:endParaRPr lang="en-GB" dirty="0"/>
          </a:p>
          <a:p>
            <a:pPr lvl="1"/>
            <a:r>
              <a:rPr lang="en-GB" u="sng" dirty="0" smtClean="0"/>
              <a:t>dynamical </a:t>
            </a:r>
            <a:r>
              <a:rPr lang="en-GB" u="sng" dirty="0"/>
              <a:t>terms</a:t>
            </a:r>
            <a:endParaRPr lang="en-GB" dirty="0"/>
          </a:p>
          <a:p>
            <a:pPr lvl="2"/>
            <a:r>
              <a:rPr lang="en-GB" dirty="0"/>
              <a:t>about what </a:t>
            </a:r>
            <a:r>
              <a:rPr lang="en-GB" u="sng" dirty="0"/>
              <a:t>would</a:t>
            </a:r>
            <a:r>
              <a:rPr lang="en-GB" dirty="0"/>
              <a:t> happen, in new and/or hypothetical </a:t>
            </a:r>
            <a:r>
              <a:rPr lang="en-GB" dirty="0" smtClean="0"/>
              <a:t>conditions.</a:t>
            </a:r>
            <a:endParaRPr lang="en-GB" dirty="0"/>
          </a:p>
          <a:p>
            <a:pPr lvl="2"/>
            <a:r>
              <a:rPr lang="en-GB" dirty="0"/>
              <a:t>O</a:t>
            </a:r>
            <a:r>
              <a:rPr lang="en-GB" dirty="0" smtClean="0"/>
              <a:t>nly </a:t>
            </a:r>
            <a:r>
              <a:rPr lang="en-GB" dirty="0"/>
              <a:t>by </a:t>
            </a:r>
            <a:r>
              <a:rPr lang="en-GB" dirty="0" smtClean="0"/>
              <a:t>dynamics</a:t>
            </a:r>
            <a:r>
              <a:rPr lang="en-GB" dirty="0"/>
              <a:t>, can we </a:t>
            </a:r>
            <a:r>
              <a:rPr lang="en-GB" dirty="0" smtClean="0"/>
              <a:t>make predictions.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72845"/>
            <a:ext cx="2133600" cy="365125"/>
          </a:xfrm>
        </p:spPr>
        <p:txBody>
          <a:bodyPr/>
          <a:lstStyle/>
          <a:p>
            <a:fld id="{24181C51-6128-2348-9499-1E4647B324AA}" type="slidenum">
              <a:rPr lang="en-GB"/>
              <a:pPr/>
              <a:t>5</a:t>
            </a:fld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900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5"/>
    </mc:Choice>
    <mc:Fallback xmlns="">
      <p:transition xmlns:p14="http://schemas.microsoft.com/office/powerpoint/2010/main" spd="slow" advTm="256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Three Categories: </a:t>
            </a:r>
            <a:r>
              <a:rPr lang="en-GB" sz="3600" dirty="0" smtClean="0"/>
              <a:t>more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0189"/>
            <a:ext cx="2521499" cy="3388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Form</a:t>
            </a:r>
            <a:endParaRPr lang="en-US" sz="2400" dirty="0"/>
          </a:p>
          <a:p>
            <a:pPr lvl="0"/>
            <a:r>
              <a:rPr lang="en-GB" sz="1600" dirty="0"/>
              <a:t>shape, number, form, relation, configuration,</a:t>
            </a:r>
            <a:endParaRPr lang="en-US" sz="1600" dirty="0"/>
          </a:p>
          <a:p>
            <a:pPr lvl="0"/>
            <a:r>
              <a:rPr lang="en-GB" sz="1600" dirty="0"/>
              <a:t>function, field, oscillation, wave, flow, vibration</a:t>
            </a:r>
            <a:endParaRPr lang="en-US" sz="1600" dirty="0"/>
          </a:p>
          <a:p>
            <a:pPr lvl="0"/>
            <a:r>
              <a:rPr lang="en-GB" sz="1600" dirty="0"/>
              <a:t>point, length, area, volume, amplitude, </a:t>
            </a:r>
            <a:endParaRPr lang="en-US" sz="1600" dirty="0"/>
          </a:p>
          <a:p>
            <a:pPr lvl="0"/>
            <a:r>
              <a:rPr lang="en-GB" sz="1600" dirty="0"/>
              <a:t>vector, </a:t>
            </a:r>
            <a:r>
              <a:rPr lang="en-GB" sz="1600" dirty="0" smtClean="0"/>
              <a:t>matrix, </a:t>
            </a:r>
            <a:r>
              <a:rPr lang="en-GB" sz="1600" dirty="0"/>
              <a:t>Hilbert space, </a:t>
            </a:r>
            <a:endParaRPr lang="en-US" sz="1600" dirty="0"/>
          </a:p>
          <a:p>
            <a:pPr lvl="0"/>
            <a:r>
              <a:rPr lang="en-GB" sz="1600" dirty="0"/>
              <a:t>ratios, probability, relative frequency</a:t>
            </a:r>
            <a:r>
              <a:rPr lang="en-GB" sz="1600" dirty="0" smtClean="0"/>
              <a:t>.</a:t>
            </a:r>
            <a:r>
              <a:rPr lang="en-GB" sz="1600" b="1" dirty="0"/>
              <a:t> </a:t>
            </a:r>
            <a:endParaRPr lang="en-US" sz="1600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Ian Thompson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5D56-C349-0E44-8586-41533FA79120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164372" y="5419603"/>
            <a:ext cx="6790591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All three categories </a:t>
            </a:r>
            <a:r>
              <a:rPr lang="en-US" sz="2400" dirty="0" smtClean="0"/>
              <a:t>are needed, in order to describe: </a:t>
            </a:r>
          </a:p>
          <a:p>
            <a:pPr algn="ctr"/>
            <a:r>
              <a:rPr lang="en-US" sz="2400" b="1" dirty="0" smtClean="0"/>
              <a:t>What exists, Its Form and Its Behavior. </a:t>
            </a:r>
            <a:r>
              <a:rPr lang="en-US" sz="2400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sz="2400" b="1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391735" y="1417638"/>
            <a:ext cx="2521499" cy="3131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Existence</a:t>
            </a:r>
            <a:endParaRPr lang="en-US" sz="2400" dirty="0"/>
          </a:p>
          <a:p>
            <a:pPr lvl="0"/>
            <a:r>
              <a:rPr lang="en-GB" sz="1600" dirty="0"/>
              <a:t>particle, material, matter, corpuscle, body,</a:t>
            </a:r>
            <a:endParaRPr lang="en-US" sz="1600" dirty="0"/>
          </a:p>
          <a:p>
            <a:pPr lvl="0"/>
            <a:r>
              <a:rPr lang="en-GB" sz="1600" dirty="0"/>
              <a:t>fluid, ether, </a:t>
            </a:r>
            <a:endParaRPr lang="en-US" sz="1600" dirty="0"/>
          </a:p>
          <a:p>
            <a:pPr lvl="0"/>
            <a:r>
              <a:rPr lang="en-GB" sz="1600" dirty="0"/>
              <a:t>substance, actuality, reality,</a:t>
            </a:r>
            <a:endParaRPr lang="en-US" sz="1600" dirty="0"/>
          </a:p>
          <a:p>
            <a:pPr lvl="0"/>
            <a:r>
              <a:rPr lang="en-GB" sz="1600" dirty="0"/>
              <a:t>experience, observation, </a:t>
            </a:r>
            <a:endParaRPr lang="en-US" sz="1600" dirty="0"/>
          </a:p>
          <a:p>
            <a:pPr lvl="0"/>
            <a:r>
              <a:rPr lang="en-GB" sz="1600" dirty="0"/>
              <a:t>world, universe.</a:t>
            </a:r>
            <a:endParaRPr lang="en-US" sz="1600" dirty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165301" y="1417638"/>
            <a:ext cx="2521499" cy="3237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Dynamics</a:t>
            </a:r>
            <a:endParaRPr lang="en-US" sz="2400" dirty="0"/>
          </a:p>
          <a:p>
            <a:pPr lvl="0"/>
            <a:r>
              <a:rPr lang="en-GB" sz="1600" dirty="0"/>
              <a:t>cause, propensity, power, disposition, capability,</a:t>
            </a:r>
            <a:endParaRPr lang="en-US" sz="1600" dirty="0"/>
          </a:p>
          <a:p>
            <a:pPr lvl="0"/>
            <a:r>
              <a:rPr lang="en-GB" sz="1600" dirty="0"/>
              <a:t>energy (kinetic and potential), </a:t>
            </a:r>
            <a:endParaRPr lang="en-US" sz="1600" dirty="0"/>
          </a:p>
          <a:p>
            <a:pPr lvl="0"/>
            <a:r>
              <a:rPr lang="en-GB" sz="1600" dirty="0"/>
              <a:t>mass, charge, field coupling,</a:t>
            </a:r>
            <a:endParaRPr lang="en-US" sz="1600" dirty="0"/>
          </a:p>
          <a:p>
            <a:pPr lvl="0"/>
            <a:r>
              <a:rPr lang="en-GB" sz="1600" dirty="0"/>
              <a:t>force, pressure, </a:t>
            </a:r>
            <a:endParaRPr lang="en-US" sz="1600" dirty="0"/>
          </a:p>
          <a:p>
            <a:pPr lvl="0"/>
            <a:r>
              <a:rPr lang="en-GB" sz="1600" dirty="0"/>
              <a:t>momentum, impetus, elasticity/rigidity.</a:t>
            </a:r>
            <a:endParaRPr lang="en-US" sz="1600" dirty="0"/>
          </a:p>
          <a:p>
            <a:pPr marL="0" indent="0">
              <a:buNone/>
            </a:pPr>
            <a:endParaRPr lang="en-GB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43256" y="4834581"/>
            <a:ext cx="164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MATHEMATICS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49834" y="4880747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ONTOLOGY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17117" y="4880747"/>
            <a:ext cx="97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PHYSICS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283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2"/>
    </mc:Choice>
    <mc:Fallback xmlns="">
      <p:transition xmlns:p14="http://schemas.microsoft.com/office/powerpoint/2010/main" spd="slow" advTm="1733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5D56-C349-0E44-8586-41533FA79120}" type="slidenum">
              <a:rPr lang="en-GB"/>
              <a:pPr/>
              <a:t>7</a:t>
            </a:fld>
            <a:endParaRPr lang="en-GB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Three Categories: </a:t>
            </a:r>
            <a:r>
              <a:rPr lang="en-GB" sz="3600" dirty="0" smtClean="0"/>
              <a:t>more examples</a:t>
            </a:r>
            <a:endParaRPr lang="en-GB" dirty="0"/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94336255"/>
              </p:ext>
            </p:extLst>
          </p:nvPr>
        </p:nvGraphicFramePr>
        <p:xfrm>
          <a:off x="795338" y="1857375"/>
          <a:ext cx="7159625" cy="370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Document" r:id="rId4" imgW="7772400" imgH="4025900" progId="Word.Document.8">
                  <p:embed/>
                </p:oleObj>
              </mc:Choice>
              <mc:Fallback>
                <p:oleObj name="Document" r:id="rId4" imgW="7772400" imgH="4025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1857375"/>
                        <a:ext cx="7159625" cy="3708400"/>
                      </a:xfrm>
                      <a:prstGeom prst="rect">
                        <a:avLst/>
                      </a:prstGeom>
                      <a:extLst>
                        <a:ext uri="{FAA26D3D-D897-4be2-8F04-BA451C77F1D7}">
                          <ma14:placeholderFlag xmlns:ma14="http://schemas.microsoft.com/office/mac/drawingml/2011/main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64372" y="5419603"/>
            <a:ext cx="6790591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All three categories </a:t>
            </a:r>
            <a:r>
              <a:rPr lang="en-US" sz="2400" dirty="0" smtClean="0"/>
              <a:t>are needed, in order to describe: </a:t>
            </a:r>
          </a:p>
          <a:p>
            <a:pPr algn="ctr"/>
            <a:r>
              <a:rPr lang="en-US" sz="2400" b="1" dirty="0" smtClean="0"/>
              <a:t>What exists, Its Form and Its Behavior. </a:t>
            </a:r>
            <a:r>
              <a:rPr lang="en-US" sz="2400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sz="2400" b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Ian Thompson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888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52F-52CF-7A4F-B91D-6A8060BD374B}" type="slidenum">
              <a:rPr lang="en-GB"/>
              <a:pPr/>
              <a:t>8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New idea:  </a:t>
            </a:r>
            <a:r>
              <a:rPr lang="en-US" dirty="0" smtClean="0">
                <a:latin typeface="Arial"/>
              </a:rPr>
              <a:t>‘</a:t>
            </a:r>
            <a:r>
              <a:rPr lang="en-US" dirty="0" smtClean="0"/>
              <a:t>Dynamic substance’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84136"/>
          </a:xfrm>
          <a:noFill/>
          <a:ln/>
        </p:spPr>
        <p:txBody>
          <a:bodyPr>
            <a:normAutofit fontScale="70000" lnSpcReduction="20000"/>
          </a:bodyPr>
          <a:lstStyle/>
          <a:p>
            <a:r>
              <a:rPr lang="en-US" dirty="0"/>
              <a:t>Try to derive </a:t>
            </a:r>
            <a:r>
              <a:rPr lang="en-US" dirty="0" smtClean="0">
                <a:latin typeface="Arial"/>
              </a:rPr>
              <a:t>‘</a:t>
            </a:r>
            <a:r>
              <a:rPr lang="en-US" dirty="0" smtClean="0"/>
              <a:t>existence’ </a:t>
            </a:r>
            <a:r>
              <a:rPr lang="en-US" dirty="0"/>
              <a:t>from </a:t>
            </a:r>
            <a:r>
              <a:rPr lang="en-US" dirty="0" smtClean="0">
                <a:latin typeface="Arial"/>
              </a:rPr>
              <a:t>‘</a:t>
            </a:r>
            <a:r>
              <a:rPr lang="en-US" dirty="0" smtClean="0"/>
              <a:t>dynamics’</a:t>
            </a:r>
            <a:r>
              <a:rPr lang="en-US" altLang="ja-JP" dirty="0" smtClean="0">
                <a:latin typeface="Arial"/>
              </a:rPr>
              <a:t>: </a:t>
            </a:r>
            <a:endParaRPr lang="en-US" dirty="0"/>
          </a:p>
          <a:p>
            <a:r>
              <a:rPr lang="en-US" u="sng" dirty="0" smtClean="0"/>
              <a:t>Substance </a:t>
            </a:r>
            <a:r>
              <a:rPr lang="en-US" u="sng" dirty="0"/>
              <a:t>of a thing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is</a:t>
            </a:r>
            <a:r>
              <a:rPr lang="en-US" dirty="0"/>
              <a:t> its </a:t>
            </a:r>
            <a:r>
              <a:rPr lang="en-US" u="sng" dirty="0" smtClean="0"/>
              <a:t>propensity</a:t>
            </a:r>
            <a:r>
              <a:rPr lang="en-US" dirty="0" smtClean="0"/>
              <a:t> </a:t>
            </a:r>
            <a:r>
              <a:rPr lang="en-US" dirty="0"/>
              <a:t>(to do </a:t>
            </a:r>
            <a:r>
              <a:rPr lang="en-US" dirty="0" smtClean="0"/>
              <a:t>some thing)   </a:t>
            </a:r>
            <a: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u="sng" dirty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Examples:</a:t>
            </a:r>
            <a:endParaRPr lang="en-US" dirty="0"/>
          </a:p>
          <a:p>
            <a:pPr lvl="1"/>
            <a:r>
              <a:rPr lang="en-US" sz="2900" dirty="0" smtClean="0"/>
              <a:t>‘electromagnetic </a:t>
            </a:r>
            <a:r>
              <a:rPr lang="en-US" sz="2900" dirty="0"/>
              <a:t>force </a:t>
            </a:r>
            <a:r>
              <a:rPr lang="en-US" sz="2900" dirty="0" smtClean="0"/>
              <a:t>field</a:t>
            </a:r>
            <a:r>
              <a:rPr lang="en-US" sz="2900" dirty="0" smtClean="0">
                <a:latin typeface="Arial"/>
              </a:rPr>
              <a:t>’</a:t>
            </a:r>
            <a:r>
              <a:rPr lang="en-US" sz="2900" dirty="0" smtClean="0"/>
              <a:t>,</a:t>
            </a:r>
            <a:endParaRPr lang="en-US" sz="2900" dirty="0"/>
          </a:p>
          <a:p>
            <a:pPr lvl="1"/>
            <a:r>
              <a:rPr lang="en-US" sz="2900" dirty="0" smtClean="0">
                <a:latin typeface="Arial"/>
              </a:rPr>
              <a:t>‘</a:t>
            </a:r>
            <a:r>
              <a:rPr lang="en-US" sz="2900" dirty="0" smtClean="0"/>
              <a:t>potential </a:t>
            </a:r>
            <a:r>
              <a:rPr lang="en-US" sz="2900" dirty="0"/>
              <a:t>energy </a:t>
            </a:r>
            <a:r>
              <a:rPr lang="en-US" sz="2900" dirty="0" smtClean="0"/>
              <a:t>field</a:t>
            </a:r>
            <a:r>
              <a:rPr lang="en-US" sz="2900" dirty="0" smtClean="0">
                <a:latin typeface="Arial"/>
              </a:rPr>
              <a:t>’</a:t>
            </a:r>
            <a:endParaRPr lang="en-US" sz="2900" dirty="0"/>
          </a:p>
          <a:p>
            <a:pPr lvl="1"/>
            <a:r>
              <a:rPr lang="en-US" sz="2900" dirty="0" smtClean="0"/>
              <a:t>‘matter </a:t>
            </a:r>
            <a:r>
              <a:rPr lang="en-US" sz="2900" dirty="0"/>
              <a:t>is a form of </a:t>
            </a:r>
            <a:r>
              <a:rPr lang="en-US" sz="2900" dirty="0" smtClean="0"/>
              <a:t>energy</a:t>
            </a:r>
            <a:r>
              <a:rPr lang="en-US" sz="2900" dirty="0" smtClean="0">
                <a:latin typeface="Arial"/>
              </a:rPr>
              <a:t>’</a:t>
            </a:r>
            <a:endParaRPr lang="en-US" sz="2900" dirty="0"/>
          </a:p>
          <a:p>
            <a:pPr lvl="1"/>
            <a:r>
              <a:rPr lang="en-US" sz="2900" dirty="0" smtClean="0"/>
              <a:t>quantum wave function is a </a:t>
            </a:r>
            <a:r>
              <a:rPr lang="en-US" sz="2900" dirty="0" smtClean="0">
                <a:latin typeface="Arial"/>
              </a:rPr>
              <a:t>‘</a:t>
            </a:r>
            <a:r>
              <a:rPr lang="en-US" sz="2900" dirty="0" smtClean="0"/>
              <a:t>propensity field’</a:t>
            </a:r>
            <a:endParaRPr lang="en-US" sz="2900" dirty="0"/>
          </a:p>
          <a:p>
            <a:pPr lvl="2"/>
            <a:r>
              <a:rPr lang="en-US" sz="2300" dirty="0"/>
              <a:t>propensity to </a:t>
            </a:r>
            <a:r>
              <a:rPr lang="en-US" sz="2300" u="sng" dirty="0"/>
              <a:t>interact</a:t>
            </a:r>
            <a:r>
              <a:rPr lang="en-US" sz="2300" dirty="0"/>
              <a:t>, or</a:t>
            </a:r>
          </a:p>
          <a:p>
            <a:pPr lvl="2"/>
            <a:r>
              <a:rPr lang="en-US" sz="2300" dirty="0"/>
              <a:t>propensity to </a:t>
            </a:r>
            <a:r>
              <a:rPr lang="en-US" sz="2300" u="sng" dirty="0"/>
              <a:t>choose actual </a:t>
            </a:r>
            <a:r>
              <a:rPr lang="en-US" sz="2300" u="sng" dirty="0" smtClean="0"/>
              <a:t>outcome</a:t>
            </a:r>
          </a:p>
          <a:p>
            <a:r>
              <a:rPr lang="en-US" dirty="0" smtClean="0"/>
              <a:t>Remember: propensities still present even if </a:t>
            </a:r>
            <a:r>
              <a:rPr lang="en-US" u="sng" dirty="0" smtClean="0"/>
              <a:t>not</a:t>
            </a:r>
            <a:r>
              <a:rPr lang="en-US" dirty="0" smtClean="0"/>
              <a:t> acting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/>
          </a:p>
          <a:p>
            <a:pPr lvl="1"/>
            <a:r>
              <a:rPr lang="en-US" dirty="0" smtClean="0"/>
              <a:t>Do not need to know more ‘existence’ than this.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Maybe not </a:t>
            </a:r>
            <a:r>
              <a:rPr lang="en-US" i="1" dirty="0" smtClean="0"/>
              <a:t>that</a:t>
            </a:r>
            <a:r>
              <a:rPr lang="en-US" dirty="0" smtClean="0"/>
              <a:t> original! </a:t>
            </a:r>
            <a:endParaRPr lang="en-US" dirty="0"/>
          </a:p>
          <a:p>
            <a:pPr lvl="2"/>
            <a:r>
              <a:rPr lang="en-US" dirty="0" smtClean="0"/>
              <a:t>Aristotle and Newton used something similar</a:t>
            </a:r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pic>
        <p:nvPicPr>
          <p:cNvPr id="5" name="Picture 4" descr="electro-magnetic-fiel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115" y="2441163"/>
            <a:ext cx="2281166" cy="14160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3409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086"/>
    </mc:Choice>
    <mc:Fallback xmlns="">
      <p:transition xmlns:p14="http://schemas.microsoft.com/office/powerpoint/2010/main" spd="slow" advTm="25108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Substances (minds)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14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Works for minds too:</a:t>
            </a:r>
          </a:p>
          <a:p>
            <a:pPr marL="857250" lvl="2" indent="-457200"/>
            <a:r>
              <a:rPr lang="en-US" dirty="0"/>
              <a:t>Not something ‘we know not what’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Mental substances </a:t>
            </a:r>
            <a:r>
              <a:rPr lang="en-US" b="1" dirty="0" smtClean="0">
                <a:solidFill>
                  <a:srgbClr val="0000FF"/>
                </a:solidFill>
              </a:rPr>
              <a:t>are</a:t>
            </a:r>
            <a:r>
              <a:rPr lang="en-US" b="1" dirty="0" smtClean="0"/>
              <a:t> the propensity for mental actions</a:t>
            </a:r>
          </a:p>
          <a:p>
            <a:r>
              <a:rPr lang="en-US" dirty="0" smtClean="0"/>
              <a:t>That is: loves, desires, etc. </a:t>
            </a:r>
            <a:r>
              <a:rPr lang="en-US" dirty="0" smtClean="0">
                <a:solidFill>
                  <a:srgbClr val="0000FF"/>
                </a:solidFill>
              </a:rPr>
              <a:t>are</a:t>
            </a:r>
            <a:r>
              <a:rPr lang="en-US" dirty="0" smtClean="0"/>
              <a:t> mental substance </a:t>
            </a:r>
            <a:r>
              <a:rPr lang="en-US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Even materialists (</a:t>
            </a:r>
            <a:r>
              <a:rPr lang="en-US" dirty="0" err="1" smtClean="0"/>
              <a:t>eg</a:t>
            </a:r>
            <a:r>
              <a:rPr lang="en-US" dirty="0" smtClean="0"/>
              <a:t> Gilbert Ryle) agree that ‘minds are dispositions’. </a:t>
            </a:r>
          </a:p>
          <a:p>
            <a:pPr lvl="1"/>
            <a:r>
              <a:rPr lang="en-US" dirty="0" smtClean="0"/>
              <a:t>but now we take them as real substances.</a:t>
            </a:r>
          </a:p>
          <a:p>
            <a:r>
              <a:rPr lang="en-US" dirty="0" smtClean="0"/>
              <a:t>Agrees with Swedenborg that </a:t>
            </a:r>
            <a:br>
              <a:rPr lang="en-US" dirty="0" smtClean="0"/>
            </a:br>
            <a:r>
              <a:rPr lang="en-US" dirty="0" smtClean="0"/>
              <a:t>‘Love is the substance of man’ </a:t>
            </a:r>
            <a: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✪</a:t>
            </a:r>
            <a:b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</a:br>
            <a:r>
              <a:rPr lang="en-US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	</a:t>
            </a:r>
            <a:r>
              <a:rPr lang="en-US" sz="2100" dirty="0" smtClean="0">
                <a:ea typeface="Zapf Dingbats"/>
                <a:cs typeface="Zapf Dingbats"/>
                <a:sym typeface="Zapf Dingbats"/>
              </a:rPr>
              <a:t>DLW43</a:t>
            </a:r>
            <a:r>
              <a:rPr lang="en-US" sz="2100" dirty="0">
                <a:ea typeface="Zapf Dingbats"/>
                <a:cs typeface="Zapf Dingbats"/>
                <a:sym typeface="Zapf Dingbats"/>
              </a:rPr>
              <a:t>: “Divine Love and Divine Wisdom in themselves are substance and </a:t>
            </a:r>
            <a:r>
              <a:rPr lang="en-US" sz="2100" dirty="0" smtClean="0">
                <a:ea typeface="Zapf Dingbats"/>
                <a:cs typeface="Zapf Dingbats"/>
                <a:sym typeface="Zapf Dingbats"/>
              </a:rPr>
              <a:t>form”</a:t>
            </a:r>
            <a:endParaRPr lang="en-US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 12,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Thompson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5F77-596B-3F4E-8F70-ABF30BBB5835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680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829"/>
    </mc:Choice>
    <mc:Fallback xmlns="">
      <p:transition xmlns:p14="http://schemas.microsoft.com/office/powerpoint/2010/main" spd="slow" advTm="19182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|0|0|0|0|0|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5.4|26.9|10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4|8.5|17.8|6.3|78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7.3|11.9|6.3|13.1|27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4.2|15.3|24.7|5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7.6|18.2|12.8|7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5|0.4|0.4|0.6|0.6|0.6|84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4|0.3|0.2|0.3|0.3|0.2|0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7|0.2|0.5|0.7|0.3|0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1.7|3.2|31.1|18.6|57.6|1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17.1|20.9|2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.3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5|0.4|0.6|0.7|12.7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5.4|50.5|32.7|58.7|31.7|4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0.3|9.3|8.2|4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44|34.4|33.1|37.9|27|57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7.9|12.7|26.4|4.9|45.4|43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7.2|7.7|2.9|3.6|59|1.1|46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35.5|2.4|42.9|54.2|67.2|3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1926</Words>
  <Application>Microsoft Macintosh PowerPoint</Application>
  <PresentationFormat>On-screen Show (4:3)</PresentationFormat>
  <Paragraphs>429</Paragraphs>
  <Slides>26</Slides>
  <Notes>4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Document</vt:lpstr>
      <vt:lpstr>Starting Science From God 2: Discrete Degrees</vt:lpstr>
      <vt:lpstr>A series of four evenings</vt:lpstr>
      <vt:lpstr> 2. Discrete Degrees</vt:lpstr>
      <vt:lpstr>A. Bad ideas of mental substance</vt:lpstr>
      <vt:lpstr>Substance, Form, and Dynamics</vt:lpstr>
      <vt:lpstr>Three Categories: more examples</vt:lpstr>
      <vt:lpstr>Three Categories: more examples</vt:lpstr>
      <vt:lpstr>New idea:  ‘Dynamic substance’</vt:lpstr>
      <vt:lpstr>Mental Substances (minds)</vt:lpstr>
      <vt:lpstr>Bad ideas of mental substance</vt:lpstr>
      <vt:lpstr>Quantum Physics</vt:lpstr>
      <vt:lpstr>Two stages in Quantum Mechanics</vt:lpstr>
      <vt:lpstr>Bad ideas about Quantum Physics</vt:lpstr>
      <vt:lpstr>B. Multiple ‘degrees’ of existence</vt:lpstr>
      <vt:lpstr>How Mind and Matter related?</vt:lpstr>
      <vt:lpstr>Degrees in Galileo’s experiment</vt:lpstr>
      <vt:lpstr>Multiple degrees in Newton’s physics</vt:lpstr>
      <vt:lpstr>Multiple degrees in psychology</vt:lpstr>
      <vt:lpstr>Recognizing Discrete Degrees</vt:lpstr>
      <vt:lpstr>Principles of 2 Discrete Degrees</vt:lpstr>
      <vt:lpstr>Principles of 3 Discrete Degrees</vt:lpstr>
      <vt:lpstr>Examples of 3 Discrete Degrees</vt:lpstr>
      <vt:lpstr>Quantum Field Theory: Propensities for Virtual Processes</vt:lpstr>
      <vt:lpstr>Preview of Third Talk (Feb 19)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Science From God</dc:title>
  <dc:creator>Ian Thompson</dc:creator>
  <cp:lastModifiedBy>Ian Thompson</cp:lastModifiedBy>
  <cp:revision>109</cp:revision>
  <cp:lastPrinted>2013-02-12T19:09:20Z</cp:lastPrinted>
  <dcterms:created xsi:type="dcterms:W3CDTF">2013-01-13T02:42:06Z</dcterms:created>
  <dcterms:modified xsi:type="dcterms:W3CDTF">2013-02-15T02:47:42Z</dcterms:modified>
</cp:coreProperties>
</file>