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6" r:id="rId5"/>
    <p:sldId id="267" r:id="rId6"/>
    <p:sldId id="272" r:id="rId7"/>
    <p:sldId id="273" r:id="rId8"/>
    <p:sldId id="275" r:id="rId9"/>
    <p:sldId id="276" r:id="rId10"/>
    <p:sldId id="274" r:id="rId11"/>
    <p:sldId id="277" r:id="rId12"/>
    <p:sldId id="278" r:id="rId13"/>
    <p:sldId id="279" r:id="rId14"/>
    <p:sldId id="281" r:id="rId15"/>
    <p:sldId id="280" r:id="rId16"/>
    <p:sldId id="282" r:id="rId17"/>
    <p:sldId id="284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419" autoAdjust="0"/>
  </p:normalViewPr>
  <p:slideViewPr>
    <p:cSldViewPr snapToGrid="0" snapToObjects="1">
      <p:cViewPr varScale="1">
        <p:scale>
          <a:sx n="95" d="100"/>
          <a:sy n="95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FB8CB-E2A4-8642-BCC9-ABFAD7477BDA}" type="datetimeFigureOut">
              <a:rPr lang="en-US" smtClean="0"/>
              <a:t>2/18/13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CE9CE-D5BE-CA49-88D8-DB37A8548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2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4804C-994A-5D40-B519-8B33EAF19EF7}" type="datetimeFigureOut">
              <a:rPr lang="en-US" smtClean="0"/>
              <a:t>2/18/13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1318-2ABC-D847-870B-1A4907A7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11318-2ABC-D847-870B-1A4907A7DC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0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1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8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4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8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4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0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3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9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5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FFFF00">
                <a:alpha val="51000"/>
              </a:srgbClr>
            </a:gs>
            <a:gs pos="79000">
              <a:schemeClr val="bg1"/>
            </a:gs>
          </a:gsLst>
          <a:lin ang="24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5F77-596B-3F4E-8F70-ABF30BBB5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4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Starting Science From God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3600" dirty="0" smtClean="0">
                <a:solidFill>
                  <a:srgbClr val="000090"/>
                </a:solidFill>
              </a:rPr>
              <a:t>3: Explaining </a:t>
            </a:r>
            <a:r>
              <a:rPr lang="en-US" sz="3600" dirty="0">
                <a:solidFill>
                  <a:srgbClr val="000090"/>
                </a:solidFill>
              </a:rPr>
              <a:t>Theism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566556" cy="259089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Ian Thompson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Visiting Professor of Physics, University of Surrey, England.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 employed at Lawrence Livermore National Laboratory.</a:t>
            </a:r>
          </a:p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www.ianthompson.org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Disclaimer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material is not supported or authorized by any of the organizations or institutions at which he is employed and/or with which he is affiliated.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6439" y="281563"/>
            <a:ext cx="349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www.beginningtheisticscience.com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garden-of-eden-sl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765"/>
            <a:ext cx="9144000" cy="1483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3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0"/>
    </mc:Choice>
    <mc:Fallback xmlns="">
      <p:transition xmlns:p14="http://schemas.microsoft.com/office/powerpoint/2010/main" spd="slow" advTm="42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and Life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‘life of an object’ is the most original generative disposition that gives rise to its capacities and actions.</a:t>
            </a:r>
          </a:p>
          <a:p>
            <a:r>
              <a:rPr lang="en-US" dirty="0" smtClean="0"/>
              <a:t>God is Life Itself</a:t>
            </a:r>
          </a:p>
          <a:p>
            <a:pPr lvl="1"/>
            <a:r>
              <a:rPr lang="en-US" dirty="0" smtClean="0"/>
              <a:t>The original source of all powers, capacities and dispositions of objects and persons.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Radiant Glory Of G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38" y="4748988"/>
            <a:ext cx="3078384" cy="170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being and life depends on God. How?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Our actions are our own</a:t>
            </a:r>
          </a:p>
          <a:p>
            <a:r>
              <a:rPr lang="en-US" dirty="0" smtClean="0"/>
              <a:t>The life we have is derived from God in accordance with what we have already done.</a:t>
            </a:r>
          </a:p>
          <a:p>
            <a:pPr>
              <a:buFont typeface="Wingdings" charset="2"/>
              <a:buChar char="²"/>
            </a:pPr>
            <a:r>
              <a:rPr lang="en-US" dirty="0"/>
              <a:t>So we can choose when to act</a:t>
            </a:r>
          </a:p>
          <a:p>
            <a:pPr>
              <a:buFont typeface="Wingdings" charset="2"/>
              <a:buChar char="²"/>
            </a:pPr>
            <a:r>
              <a:rPr lang="en-US" dirty="0"/>
              <a:t>And we enjoy our actions</a:t>
            </a:r>
            <a:endParaRPr lang="en-US" dirty="0" smtClean="0"/>
          </a:p>
          <a:p>
            <a:r>
              <a:rPr lang="en-US" dirty="0" smtClean="0"/>
              <a:t>Our actions are occasional cause</a:t>
            </a:r>
          </a:p>
          <a:p>
            <a:r>
              <a:rPr lang="en-US" dirty="0" smtClean="0"/>
              <a:t>God’s life is the principal cause.</a:t>
            </a:r>
          </a:p>
          <a:p>
            <a:pPr>
              <a:buFont typeface="Wingdings" charset="2"/>
              <a:buChar char="²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freedom_nob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39" y="3698112"/>
            <a:ext cx="2429250" cy="20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Love, Wisdom and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u="sng" dirty="0">
                <a:solidFill>
                  <a:srgbClr val="800000"/>
                </a:solidFill>
              </a:rPr>
              <a:t>God is love </a:t>
            </a:r>
            <a:r>
              <a:rPr lang="en-US" dirty="0">
                <a:solidFill>
                  <a:srgbClr val="800000"/>
                </a:solidFill>
              </a:rPr>
              <a:t>which is unselfish </a:t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>
                <a:solidFill>
                  <a:srgbClr val="800000"/>
                </a:solidFill>
              </a:rPr>
              <a:t>and cannot love only itself. 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solidFill>
                  <a:srgbClr val="800000"/>
                </a:solidFill>
              </a:rPr>
              <a:t>God is wisdom </a:t>
            </a:r>
            <a:r>
              <a:rPr lang="en-US" dirty="0">
                <a:solidFill>
                  <a:srgbClr val="800000"/>
                </a:solidFill>
              </a:rPr>
              <a:t>as well as love </a:t>
            </a:r>
            <a:endParaRPr lang="en-US" dirty="0" smtClean="0">
              <a:solidFill>
                <a:srgbClr val="8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00000"/>
                </a:solidFill>
              </a:rPr>
              <a:t>God is thereby </a:t>
            </a:r>
            <a:r>
              <a:rPr lang="en-US" dirty="0">
                <a:solidFill>
                  <a:srgbClr val="800000"/>
                </a:solidFill>
              </a:rPr>
              <a:t>also </a:t>
            </a:r>
            <a:r>
              <a:rPr lang="en-US" u="sng" dirty="0">
                <a:solidFill>
                  <a:srgbClr val="800000"/>
                </a:solidFill>
              </a:rPr>
              <a:t>power and action</a:t>
            </a:r>
            <a:r>
              <a:rPr lang="en-US" dirty="0">
                <a:solidFill>
                  <a:srgbClr val="800000"/>
                </a:solidFill>
              </a:rPr>
              <a:t>. </a:t>
            </a:r>
            <a:endParaRPr lang="en-US" dirty="0"/>
          </a:p>
          <a:p>
            <a:r>
              <a:rPr lang="en-US" dirty="0" smtClean="0"/>
              <a:t>This is a trinity </a:t>
            </a:r>
            <a:r>
              <a:rPr lang="en-US" u="sng" dirty="0" smtClean="0"/>
              <a:t>within</a:t>
            </a:r>
            <a:r>
              <a:rPr lang="en-US" dirty="0" smtClean="0"/>
              <a:t> God, as one person: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Love is the substance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Wisdom is the form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Action is the resulting act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christ-the-word-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89" y="4522347"/>
            <a:ext cx="2243221" cy="21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9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All the world, and each of its parts, </a:t>
            </a:r>
            <a:r>
              <a:rPr lang="en-US" dirty="0" smtClean="0">
                <a:solidFill>
                  <a:srgbClr val="800000"/>
                </a:solidFill>
              </a:rPr>
              <a:t>is </a:t>
            </a:r>
            <a:r>
              <a:rPr lang="en-US" dirty="0">
                <a:solidFill>
                  <a:srgbClr val="800000"/>
                </a:solidFill>
              </a:rPr>
              <a:t>a kind of image of </a:t>
            </a:r>
            <a:r>
              <a:rPr lang="en-US" dirty="0" smtClean="0">
                <a:solidFill>
                  <a:srgbClr val="800000"/>
                </a:solidFill>
              </a:rPr>
              <a:t>God</a:t>
            </a:r>
          </a:p>
          <a:p>
            <a:pPr lvl="1"/>
            <a:r>
              <a:rPr lang="en-US" dirty="0" smtClean="0"/>
              <a:t>We are images to greater or lesser extents,</a:t>
            </a:r>
            <a:br>
              <a:rPr lang="en-US" dirty="0" smtClean="0"/>
            </a:br>
            <a:r>
              <a:rPr lang="en-US" dirty="0" smtClean="0"/>
              <a:t>depending on our nature and actions.</a:t>
            </a:r>
          </a:p>
          <a:p>
            <a:pPr lvl="1"/>
            <a:r>
              <a:rPr lang="en-US" dirty="0"/>
              <a:t>What is unified and continuous in God,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imaged as discrete </a:t>
            </a:r>
            <a:r>
              <a:rPr lang="en-US" dirty="0" smtClean="0"/>
              <a:t>distributions </a:t>
            </a:r>
          </a:p>
          <a:p>
            <a:pPr lvl="1"/>
            <a:r>
              <a:rPr lang="en-US" dirty="0" smtClean="0"/>
              <a:t>There are </a:t>
            </a:r>
            <a:r>
              <a:rPr lang="en-US" u="sng" dirty="0" smtClean="0"/>
              <a:t>in us</a:t>
            </a:r>
            <a:r>
              <a:rPr lang="en-US" dirty="0" smtClean="0"/>
              <a:t> images from God </a:t>
            </a:r>
            <a:br>
              <a:rPr lang="en-US" dirty="0" smtClean="0"/>
            </a:br>
            <a:r>
              <a:rPr lang="en-US" dirty="0" smtClean="0"/>
              <a:t>of Love, Wisdom and Action.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michelangelo-adam-touching-the-hand-of-god-sistine-chapel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56" y="4996949"/>
            <a:ext cx="3005444" cy="17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7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receive and re-use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choose when to act (freedom!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 </a:t>
            </a:r>
            <a:r>
              <a:rPr lang="en-US" dirty="0"/>
              <a:t>we enjoy our </a:t>
            </a:r>
            <a:r>
              <a:rPr lang="en-US" dirty="0" smtClean="0"/>
              <a:t>actions</a:t>
            </a:r>
          </a:p>
          <a:p>
            <a:r>
              <a:rPr lang="en-US" dirty="0" smtClean="0"/>
              <a:t>This requires us to </a:t>
            </a:r>
            <a:r>
              <a:rPr lang="en-US" u="sng" dirty="0" smtClean="0"/>
              <a:t>receive, retain, reuse</a:t>
            </a:r>
            <a:r>
              <a:rPr lang="en-US" dirty="0" smtClean="0"/>
              <a:t> life</a:t>
            </a:r>
          </a:p>
          <a:p>
            <a:r>
              <a:rPr lang="en-US" dirty="0" smtClean="0"/>
              <a:t>This requires ‘separate containers’ for love, and wisdom and means to action.</a:t>
            </a:r>
          </a:p>
          <a:p>
            <a:r>
              <a:rPr lang="en-US" dirty="0" smtClean="0"/>
              <a:t>These are then </a:t>
            </a:r>
            <a:br>
              <a:rPr lang="en-US" dirty="0" smtClean="0"/>
            </a:br>
            <a:r>
              <a:rPr lang="en-US" u="sng" dirty="0" smtClean="0"/>
              <a:t>combined when we choose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Name:  reception = ‘influx’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8246015-cooking-ingredients--warm-colours-of-herbs-and-spices-turmeric-and-cayenne-pepper-powder-plus-anis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64" y="4054058"/>
            <a:ext cx="3558804" cy="237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4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kinds of reception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Spiritual</a:t>
            </a:r>
            <a:r>
              <a:rPr lang="en-US" i="1" dirty="0" smtClean="0"/>
              <a:t>, </a:t>
            </a:r>
            <a:r>
              <a:rPr lang="en-US" dirty="0" smtClean="0"/>
              <a:t>to</a:t>
            </a:r>
            <a:r>
              <a:rPr lang="en-US" i="1" dirty="0" smtClean="0"/>
              <a:t> </a:t>
            </a:r>
            <a:r>
              <a:rPr lang="en-US" dirty="0" smtClean="0"/>
              <a:t>contain </a:t>
            </a:r>
            <a:r>
              <a:rPr lang="en-US" dirty="0"/>
              <a:t>the separate loves in creation,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including desires</a:t>
            </a:r>
            <a:r>
              <a:rPr lang="en-US" dirty="0"/>
              <a:t>, loves, affections, motivations, purposes, dispositions, etc.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Mental</a:t>
            </a:r>
            <a:r>
              <a:rPr lang="en-US" i="1" dirty="0" smtClean="0"/>
              <a:t>, </a:t>
            </a:r>
            <a:r>
              <a:rPr lang="en-US" dirty="0" smtClean="0"/>
              <a:t>to contain </a:t>
            </a:r>
            <a:r>
              <a:rPr lang="en-US" dirty="0"/>
              <a:t>the separate carriers of wisdom, including thoughts, ideas, understandings, rationality, plans, ideologies, beliefs, etc.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/>
              <a:t>P</a:t>
            </a:r>
            <a:r>
              <a:rPr lang="en-US" b="1" i="1" dirty="0" smtClean="0"/>
              <a:t>hysical</a:t>
            </a:r>
            <a:r>
              <a:rPr lang="en-US" i="1" dirty="0" smtClean="0"/>
              <a:t>,</a:t>
            </a:r>
            <a:r>
              <a:rPr lang="en-US" dirty="0" smtClean="0"/>
              <a:t> to deal </a:t>
            </a:r>
            <a:r>
              <a:rPr lang="en-US" dirty="0"/>
              <a:t>with </a:t>
            </a:r>
            <a:r>
              <a:rPr lang="en-US" dirty="0" smtClean="0"/>
              <a:t>separate </a:t>
            </a:r>
            <a:r>
              <a:rPr lang="en-US" dirty="0"/>
              <a:t>final actions </a:t>
            </a:r>
            <a:r>
              <a:rPr lang="en-US" dirty="0" smtClean="0"/>
              <a:t>&amp; effects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including </a:t>
            </a:r>
            <a:r>
              <a:rPr lang="en-US" dirty="0"/>
              <a:t>the entire sets of things we know from external observations and physics.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spiritual and mental, together, are often call ‘mind’.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</a:t>
            </a:r>
            <a:r>
              <a:rPr lang="en-US" u="sng" dirty="0" smtClean="0"/>
              <a:t>between</a:t>
            </a:r>
            <a:r>
              <a:rPr lang="en-US" dirty="0" smtClean="0"/>
              <a:t> 3 receptions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dirty="0" smtClean="0"/>
              <a:t>God, </a:t>
            </a:r>
            <a:r>
              <a:rPr lang="en-US" sz="4600" dirty="0"/>
              <a:t>with </a:t>
            </a:r>
            <a:r>
              <a:rPr lang="en-US" sz="4600" dirty="0" smtClean="0"/>
              <a:t>the three </a:t>
            </a:r>
            <a:r>
              <a:rPr lang="en-US" sz="4600" dirty="0"/>
              <a:t>created </a:t>
            </a:r>
            <a:r>
              <a:rPr lang="en-US" sz="4600" dirty="0" smtClean="0"/>
              <a:t>receptions, </a:t>
            </a:r>
            <a:br>
              <a:rPr lang="en-US" sz="4600" dirty="0" smtClean="0"/>
            </a:br>
            <a:r>
              <a:rPr lang="en-US" sz="4600" dirty="0" smtClean="0"/>
              <a:t>gives </a:t>
            </a:r>
            <a:r>
              <a:rPr lang="en-US" sz="4600" dirty="0"/>
              <a:t>a set of four </a:t>
            </a:r>
            <a:r>
              <a:rPr lang="en-US" sz="4600" u="sng" dirty="0"/>
              <a:t>generative levels</a:t>
            </a:r>
            <a:r>
              <a:rPr lang="en-US" sz="4600" dirty="0"/>
              <a:t>. </a:t>
            </a:r>
          </a:p>
          <a:p>
            <a:pPr lvl="1"/>
            <a:r>
              <a:rPr lang="en-US" sz="4600" dirty="0" smtClean="0"/>
              <a:t>God </a:t>
            </a:r>
            <a:r>
              <a:rPr lang="en-US" sz="4600" dirty="0" smtClean="0">
                <a:solidFill>
                  <a:srgbClr val="0000FF"/>
                </a:solidFill>
              </a:rPr>
              <a:t>⇘</a:t>
            </a:r>
            <a:r>
              <a:rPr lang="en-US" sz="4600" dirty="0" smtClean="0"/>
              <a:t> Spiritual </a:t>
            </a:r>
            <a:r>
              <a:rPr lang="en-US" sz="4600" dirty="0">
                <a:solidFill>
                  <a:srgbClr val="0000FF"/>
                </a:solidFill>
              </a:rPr>
              <a:t>⇘</a:t>
            </a:r>
            <a:r>
              <a:rPr lang="en-US" sz="4600" dirty="0"/>
              <a:t> </a:t>
            </a:r>
            <a:r>
              <a:rPr lang="en-US" sz="4600" dirty="0" smtClean="0"/>
              <a:t>Mental </a:t>
            </a:r>
            <a:r>
              <a:rPr lang="en-US" sz="4600" dirty="0">
                <a:solidFill>
                  <a:srgbClr val="0000FF"/>
                </a:solidFill>
              </a:rPr>
              <a:t>⇘ </a:t>
            </a:r>
            <a:r>
              <a:rPr lang="en-US" sz="4600" dirty="0" smtClean="0"/>
              <a:t>Physical </a:t>
            </a:r>
            <a:endParaRPr lang="en-US" sz="4600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God</a:t>
            </a:r>
            <a:r>
              <a:rPr lang="en-US" dirty="0" smtClean="0"/>
              <a:t> </a:t>
            </a:r>
            <a:r>
              <a:rPr lang="en-US" dirty="0"/>
              <a:t>generates first the spiritual realm, where there are containing</a:t>
            </a:r>
            <a:r>
              <a:rPr lang="en-US" dirty="0" smtClean="0"/>
              <a:t>-substances </a:t>
            </a:r>
            <a:r>
              <a:rPr lang="en-US" dirty="0"/>
              <a:t>which appropriate and retain love.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Spiritual</a:t>
            </a:r>
            <a:r>
              <a:rPr lang="en-US" dirty="0" smtClean="0"/>
              <a:t> (</a:t>
            </a:r>
            <a:r>
              <a:rPr lang="en-US" dirty="0"/>
              <a:t>of loves) acts by producing new thoughts in the mental realm, where there are containing-substances which appropriate and retain ideas.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</a:t>
            </a:r>
            <a:r>
              <a:rPr lang="en-US" b="1" dirty="0" smtClean="0"/>
              <a:t>ental</a:t>
            </a:r>
            <a:r>
              <a:rPr lang="en-US" dirty="0" smtClean="0"/>
              <a:t> (</a:t>
            </a:r>
            <a:r>
              <a:rPr lang="en-US" dirty="0"/>
              <a:t>of ideas) acts, in conjunction with the loves from the spiritual, by producing new effects in the final physical realm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</a:t>
            </a:r>
            <a:r>
              <a:rPr lang="en-US" b="1" dirty="0" smtClean="0"/>
              <a:t>hysical</a:t>
            </a:r>
            <a:r>
              <a:rPr lang="en-US" dirty="0" smtClean="0"/>
              <a:t> (</a:t>
            </a:r>
            <a:r>
              <a:rPr lang="en-US" dirty="0"/>
              <a:t>of actions) is the final effect of the chain and is the ‘bottom line’ or termination of all the processes.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0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between 3 receptions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Lower levels </a:t>
            </a:r>
            <a:r>
              <a:rPr lang="en-US" sz="4600" u="sng" dirty="0" smtClean="0"/>
              <a:t>select</a:t>
            </a:r>
            <a:r>
              <a:rPr lang="en-US" sz="4600" dirty="0" smtClean="0"/>
              <a:t> what can occur:</a:t>
            </a:r>
            <a:endParaRPr lang="en-US" sz="4600" dirty="0"/>
          </a:p>
          <a:p>
            <a:pPr lvl="1"/>
            <a:r>
              <a:rPr lang="en-US" sz="4600" dirty="0" smtClean="0"/>
              <a:t>God </a:t>
            </a:r>
            <a:r>
              <a:rPr lang="en-US" sz="4600" dirty="0" smtClean="0">
                <a:solidFill>
                  <a:srgbClr val="0000FF"/>
                </a:solidFill>
              </a:rPr>
              <a:t>⇘</a:t>
            </a:r>
            <a:r>
              <a:rPr lang="en-US" sz="4600" dirty="0" smtClean="0"/>
              <a:t> Spiritual </a:t>
            </a:r>
            <a:r>
              <a:rPr lang="en-US" sz="4600" dirty="0">
                <a:solidFill>
                  <a:srgbClr val="0000FF"/>
                </a:solidFill>
              </a:rPr>
              <a:t>⇘</a:t>
            </a:r>
            <a:r>
              <a:rPr lang="en-US" sz="4600" dirty="0"/>
              <a:t> </a:t>
            </a:r>
            <a:r>
              <a:rPr lang="en-US" sz="4600" dirty="0" smtClean="0"/>
              <a:t>Mental </a:t>
            </a:r>
            <a:r>
              <a:rPr lang="en-US" sz="4600" dirty="0">
                <a:solidFill>
                  <a:srgbClr val="0000FF"/>
                </a:solidFill>
              </a:rPr>
              <a:t>⇘ </a:t>
            </a:r>
            <a:r>
              <a:rPr lang="en-US" sz="4600" dirty="0" smtClean="0"/>
              <a:t>Physical </a:t>
            </a:r>
            <a:endParaRPr lang="en-US" sz="4600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articular </a:t>
            </a:r>
            <a:r>
              <a:rPr lang="en-US" dirty="0"/>
              <a:t>existing </a:t>
            </a:r>
            <a:r>
              <a:rPr lang="en-US" b="1" dirty="0" smtClean="0"/>
              <a:t>spiritual</a:t>
            </a:r>
            <a:r>
              <a:rPr lang="en-US" dirty="0" smtClean="0"/>
              <a:t> containing</a:t>
            </a:r>
            <a:r>
              <a:rPr lang="en-US" dirty="0"/>
              <a:t>-substances select which loves from God </a:t>
            </a:r>
            <a:r>
              <a:rPr lang="en-US" i="1" dirty="0"/>
              <a:t>can </a:t>
            </a:r>
            <a:r>
              <a:rPr lang="en-US" dirty="0"/>
              <a:t>be appropriated and retained 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articular existing </a:t>
            </a:r>
            <a:r>
              <a:rPr lang="en-US" b="1" dirty="0" smtClean="0"/>
              <a:t>mental</a:t>
            </a:r>
            <a:r>
              <a:rPr lang="en-US" dirty="0" smtClean="0"/>
              <a:t> containing</a:t>
            </a:r>
            <a:r>
              <a:rPr lang="en-US" dirty="0"/>
              <a:t>-substances select which ideas generated by the spiritual realm </a:t>
            </a:r>
            <a:r>
              <a:rPr lang="en-US" i="1" dirty="0"/>
              <a:t>can </a:t>
            </a:r>
            <a:r>
              <a:rPr lang="en-US" dirty="0"/>
              <a:t>be appropriated and </a:t>
            </a:r>
            <a:r>
              <a:rPr lang="en-US" dirty="0" smtClean="0"/>
              <a:t>retained.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Particular existing </a:t>
            </a:r>
            <a:r>
              <a:rPr lang="en-US" b="1" dirty="0" smtClean="0"/>
              <a:t>physical</a:t>
            </a:r>
            <a:r>
              <a:rPr lang="en-US" dirty="0" smtClean="0"/>
              <a:t> containing-substances select which actions generated by spiritual and mental realms </a:t>
            </a:r>
            <a:r>
              <a:rPr lang="en-US" i="1" dirty="0" smtClean="0"/>
              <a:t>can</a:t>
            </a:r>
            <a:r>
              <a:rPr lang="en-US" dirty="0" smtClean="0"/>
              <a:t> have permanent physical effects.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8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 is Equally Present in All Subparts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is the same everywhere,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all scales in space and at all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degrees </a:t>
            </a:r>
            <a:r>
              <a:rPr lang="en-US" dirty="0"/>
              <a:t>and stages of generation. </a:t>
            </a:r>
            <a:r>
              <a:rPr lang="en-US" dirty="0" smtClean="0"/>
              <a:t> </a:t>
            </a:r>
          </a:p>
          <a:p>
            <a:r>
              <a:rPr lang="en-US" dirty="0"/>
              <a:t>S</a:t>
            </a:r>
            <a:r>
              <a:rPr lang="en-US" dirty="0" smtClean="0"/>
              <a:t>ame pattern of love/wisdom/effects </a:t>
            </a:r>
            <a:br>
              <a:rPr lang="en-US" dirty="0" smtClean="0"/>
            </a:br>
            <a:r>
              <a:rPr lang="en-US" dirty="0" smtClean="0"/>
              <a:t>can be applied at each of the these </a:t>
            </a:r>
            <a:br>
              <a:rPr lang="en-US" dirty="0" smtClean="0"/>
            </a:br>
            <a:r>
              <a:rPr lang="en-US" dirty="0" smtClean="0"/>
              <a:t>3 created generative levels</a:t>
            </a:r>
          </a:p>
          <a:p>
            <a:r>
              <a:rPr lang="en-US" dirty="0" smtClean="0"/>
              <a:t>This produces sub-levels.</a:t>
            </a:r>
          </a:p>
          <a:p>
            <a:r>
              <a:rPr lang="en-US" dirty="0" smtClean="0"/>
              <a:t>Three levels give nine sub-levels (an ennead)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large-small-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53321" y="1633538"/>
            <a:ext cx="23622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7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Ennead of sub-levels: form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793649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 Spiritual degree love in the spirit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 Mental degree </a:t>
                      </a:r>
                      <a:endParaRPr lang="en-US" dirty="0" smtClean="0"/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thoughts in mind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 Physical degree </a:t>
                      </a:r>
                      <a:endParaRPr lang="en-US" dirty="0" smtClean="0"/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 in the body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Love of loving: 1.1 </a:t>
                      </a:r>
                      <a:endParaRPr lang="en-US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Thoughts</a:t>
                      </a:r>
                      <a:r>
                        <a:rPr lang="en-US" baseline="0" dirty="0" smtClean="0"/>
                        <a:t> of loves: 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Effects from ends: 3.1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Love of thoughts:</a:t>
                      </a:r>
                      <a:r>
                        <a:rPr lang="en-US" baseline="0" dirty="0" smtClean="0"/>
                        <a:t> 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Thoughts</a:t>
                      </a:r>
                      <a:r>
                        <a:rPr lang="en-US" baseline="0" dirty="0" smtClean="0"/>
                        <a:t> of thoughts: 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Effects from thoughts:</a:t>
                      </a:r>
                      <a:r>
                        <a:rPr lang="en-US" baseline="0" dirty="0" smtClean="0"/>
                        <a:t> 3.2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Love of actions: 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Thoughts of actions: 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Effects</a:t>
                      </a:r>
                      <a:r>
                        <a:rPr lang="en-US" baseline="0" dirty="0" smtClean="0"/>
                        <a:t> from actions: 3.3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3667132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dirty="0"/>
              <a:t>Each of these nine sub-degrees describes substances of its own kind which act in distinct spaces. </a:t>
            </a:r>
            <a:endParaRPr lang="en-US" sz="20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/>
              <a:t>Within those spaces there can be contact between two objects of the same kind.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/>
              <a:t>These nine substances exist simultaneously and interpenetrate without collision. Note that ‘interpenetrate without collision’ is only a metaphor for the relation of the nine spaces. </a:t>
            </a:r>
          </a:p>
          <a:p>
            <a:pPr marL="285750" indent="-285750" algn="just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749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series of four evenings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/>
          </a:bodyPr>
          <a:lstStyle/>
          <a:p>
            <a:r>
              <a:rPr lang="en-US" dirty="0"/>
              <a:t>Feb 5: </a:t>
            </a:r>
            <a:r>
              <a:rPr lang="en-US" dirty="0" smtClean="0"/>
              <a:t>  Connecting </a:t>
            </a:r>
            <a:r>
              <a:rPr lang="en-US" dirty="0"/>
              <a:t>Science and </a:t>
            </a:r>
            <a:r>
              <a:rPr lang="en-US" dirty="0" smtClean="0"/>
              <a:t>Theism (</a:t>
            </a:r>
            <a:r>
              <a:rPr lang="en-US" dirty="0" err="1" smtClean="0"/>
              <a:t>chs</a:t>
            </a:r>
            <a:r>
              <a:rPr lang="en-US" dirty="0" smtClean="0"/>
              <a:t> 1, 3)</a:t>
            </a:r>
            <a:endParaRPr lang="en-US" dirty="0"/>
          </a:p>
          <a:p>
            <a:r>
              <a:rPr lang="en-US" dirty="0"/>
              <a:t>Feb 12: Discrete </a:t>
            </a:r>
            <a:r>
              <a:rPr lang="en-US" dirty="0" smtClean="0"/>
              <a:t>Degrees (</a:t>
            </a:r>
            <a:r>
              <a:rPr lang="en-US" dirty="0" err="1" smtClean="0"/>
              <a:t>chs</a:t>
            </a:r>
            <a:r>
              <a:rPr lang="en-US" dirty="0" smtClean="0"/>
              <a:t>. 4, 5)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Feb 19: Explaining </a:t>
            </a:r>
            <a:r>
              <a:rPr lang="en-US" b="1" dirty="0" smtClean="0">
                <a:solidFill>
                  <a:srgbClr val="0000FF"/>
                </a:solidFill>
              </a:rPr>
              <a:t>Theism (Part III)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dirty="0"/>
              <a:t>Feb 26: Applications to Theistic </a:t>
            </a:r>
            <a:r>
              <a:rPr lang="en-US" dirty="0" smtClean="0"/>
              <a:t>Science (Part V)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sz="1200" dirty="0" smtClean="0"/>
          </a:p>
          <a:p>
            <a:pPr lvl="1"/>
            <a:r>
              <a:rPr lang="en-US" sz="2200" dirty="0" smtClean="0"/>
              <a:t>I talk for 45 </a:t>
            </a:r>
            <a:r>
              <a:rPr lang="en-US" sz="2200" dirty="0" err="1" smtClean="0"/>
              <a:t>mins</a:t>
            </a:r>
            <a:r>
              <a:rPr lang="en-US" sz="2200" dirty="0" smtClean="0"/>
              <a:t> (answering shorter questions).</a:t>
            </a:r>
          </a:p>
          <a:p>
            <a:pPr lvl="2"/>
            <a:r>
              <a:rPr lang="en-US" sz="1800" dirty="0" smtClean="0"/>
              <a:t>This is being video-taped. Not too much noise please. </a:t>
            </a:r>
          </a:p>
          <a:p>
            <a:pPr lvl="1"/>
            <a:r>
              <a:rPr lang="en-US" sz="2200" dirty="0" smtClean="0"/>
              <a:t>Refreshment break for 15 </a:t>
            </a:r>
            <a:r>
              <a:rPr lang="en-US" sz="2200" dirty="0" err="1" smtClean="0"/>
              <a:t>mins</a:t>
            </a:r>
            <a:endParaRPr lang="en-US" sz="2200" dirty="0" smtClean="0"/>
          </a:p>
          <a:p>
            <a:pPr lvl="1"/>
            <a:r>
              <a:rPr lang="en-US" sz="2200" dirty="0" smtClean="0"/>
              <a:t>Discussion for 45 </a:t>
            </a:r>
            <a:r>
              <a:rPr lang="en-US" sz="2200" dirty="0" err="1" smtClean="0"/>
              <a:t>mins</a:t>
            </a:r>
            <a:r>
              <a:rPr lang="en-US" sz="2200" dirty="0" smtClean="0"/>
              <a:t> (for longer questions)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HillsideSwedenborgianChu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38" y="3754513"/>
            <a:ext cx="4175466" cy="1109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2118" y="1320223"/>
            <a:ext cx="914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Titles: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0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9"/>
    </mc:Choice>
    <mc:Fallback xmlns="">
      <p:transition xmlns:p14="http://schemas.microsoft.com/office/powerpoint/2010/main" spd="slow" advTm="56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Ennead of sub-levels: content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478894"/>
              </p:ext>
            </p:extLst>
          </p:nvPr>
        </p:nvGraphicFramePr>
        <p:xfrm>
          <a:off x="457200" y="1600200"/>
          <a:ext cx="82296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Spiritual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Mental</a:t>
                      </a:r>
                      <a:endParaRPr lang="en-US" dirty="0"/>
                    </a:p>
                  </a:txBody>
                  <a:tcP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Physical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 Spiritual degree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love in the spirit </a:t>
                      </a:r>
                      <a:endParaRPr lang="en-US" dirty="0" smtClean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 Mental degree </a:t>
                      </a:r>
                      <a:endParaRPr lang="en-US" dirty="0" smtClean="0"/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thoughts in mind </a:t>
                      </a:r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 Physical degree </a:t>
                      </a:r>
                      <a:endParaRPr lang="en-US" dirty="0" smtClean="0"/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 in the body </a:t>
                      </a:r>
                      <a:endParaRPr lang="en-US" dirty="0" smtClean="0"/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Love of loving: 1.1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Celestial heaven</a:t>
                      </a:r>
                      <a:endParaRPr lang="en-US" b="1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Thoughts</a:t>
                      </a:r>
                      <a:r>
                        <a:rPr lang="en-US" sz="1600" baseline="0" dirty="0" smtClean="0"/>
                        <a:t> of loves: 2.1</a:t>
                      </a:r>
                    </a:p>
                    <a:p>
                      <a:r>
                        <a:rPr lang="en-US" b="1" baseline="0" dirty="0" smtClean="0"/>
                        <a:t>Interior rational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Effects from ends: 3.1</a:t>
                      </a:r>
                    </a:p>
                    <a:p>
                      <a:r>
                        <a:rPr lang="en-US" b="1" dirty="0" err="1" smtClean="0"/>
                        <a:t>Pregeometric</a:t>
                      </a:r>
                      <a:r>
                        <a:rPr lang="en-US" b="1" baseline="0" dirty="0" smtClean="0"/>
                        <a:t> physics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Love of thoughts:</a:t>
                      </a:r>
                      <a:r>
                        <a:rPr lang="en-US" sz="1600" baseline="0" dirty="0" smtClean="0"/>
                        <a:t> 1.2</a:t>
                      </a:r>
                    </a:p>
                    <a:p>
                      <a:r>
                        <a:rPr lang="en-US" b="1" baseline="0" dirty="0" smtClean="0"/>
                        <a:t>Spiritual heaven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Thoughts</a:t>
                      </a:r>
                      <a:r>
                        <a:rPr lang="en-US" sz="1600" baseline="0" dirty="0" smtClean="0"/>
                        <a:t> of thoughts: 2.2</a:t>
                      </a:r>
                    </a:p>
                    <a:p>
                      <a:r>
                        <a:rPr lang="en-US" b="1" baseline="0" dirty="0" smtClean="0"/>
                        <a:t>Scientific rational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Effects from thoughts:</a:t>
                      </a:r>
                      <a:r>
                        <a:rPr lang="en-US" sz="1600" baseline="0" dirty="0" smtClean="0"/>
                        <a:t> 3.2</a:t>
                      </a:r>
                    </a:p>
                    <a:p>
                      <a:r>
                        <a:rPr lang="en-US" b="1" baseline="0" dirty="0" smtClean="0"/>
                        <a:t>Virtual physical processes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Love of actions: 1.3</a:t>
                      </a:r>
                    </a:p>
                    <a:p>
                      <a:r>
                        <a:rPr lang="en-US" b="1" dirty="0" smtClean="0"/>
                        <a:t>Spiritual-natural</a:t>
                      </a:r>
                      <a:r>
                        <a:rPr lang="en-US" b="1" baseline="0" dirty="0" smtClean="0"/>
                        <a:t> heaven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Thoughts of actions: 2.3</a:t>
                      </a:r>
                    </a:p>
                    <a:p>
                      <a:r>
                        <a:rPr lang="en-US" b="1" dirty="0" smtClean="0"/>
                        <a:t>Exterior</a:t>
                      </a:r>
                      <a:r>
                        <a:rPr lang="en-US" b="1" baseline="0" dirty="0" smtClean="0"/>
                        <a:t> mind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Effects</a:t>
                      </a:r>
                      <a:r>
                        <a:rPr lang="en-US" sz="1600" baseline="0" dirty="0" smtClean="0"/>
                        <a:t> from actions: 3.3</a:t>
                      </a:r>
                    </a:p>
                    <a:p>
                      <a:r>
                        <a:rPr lang="en-US" b="1" baseline="0" dirty="0" smtClean="0"/>
                        <a:t>Actual physical processes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4506761"/>
            <a:ext cx="8579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bold descriptions </a:t>
            </a:r>
            <a:r>
              <a:rPr lang="en-US" sz="2000" dirty="0" smtClean="0"/>
              <a:t>are the </a:t>
            </a:r>
            <a:r>
              <a:rPr lang="en-US" sz="2000" i="1" dirty="0" smtClean="0"/>
              <a:t>identification</a:t>
            </a:r>
            <a:r>
              <a:rPr lang="en-US" sz="2000" dirty="0" smtClean="0"/>
              <a:t> of these sub-levels using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Swedenborg (1 and 2.1)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developmental psychology (2.3 and 2.3)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Physics (3.3, 3.2, and extrapolating to 3.1)</a:t>
            </a:r>
          </a:p>
          <a:p>
            <a:endParaRPr lang="en-US" sz="2000" dirty="0" smtClean="0"/>
          </a:p>
          <a:p>
            <a:r>
              <a:rPr lang="en-US" sz="2000" dirty="0" smtClean="0"/>
              <a:t>The 3.3 physical sub-level is already known to have 3 sub-sub-levels (last week)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208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Sub-sub-sub-levels in the Physical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8" y="1546243"/>
            <a:ext cx="7758336" cy="36032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80487" y="5156905"/>
            <a:ext cx="6302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3.1: </a:t>
            </a:r>
            <a:r>
              <a:rPr lang="en-US" dirty="0" err="1" smtClean="0"/>
              <a:t>Pregeometric</a:t>
            </a:r>
            <a:r>
              <a:rPr lang="en-US" dirty="0" smtClean="0"/>
              <a:t> processes of quantum gravity (still speculative)</a:t>
            </a:r>
          </a:p>
          <a:p>
            <a:r>
              <a:rPr lang="en-US" dirty="0" smtClean="0"/>
              <a:t>3.2: Virtual processes of quantum field theory</a:t>
            </a:r>
          </a:p>
          <a:p>
            <a:r>
              <a:rPr lang="en-US" dirty="0" smtClean="0"/>
              <a:t>3.3: Actual processes of ordinary quantum mechanics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2885" y="6080235"/>
            <a:ext cx="68811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There are also sub-sub-sub-levels  known in the mental (see next week)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Existences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Everything has substance and form</a:t>
            </a:r>
            <a:br>
              <a:rPr lang="en-US" dirty="0" smtClean="0"/>
            </a:br>
            <a:r>
              <a:rPr lang="en-US" dirty="0" smtClean="0"/>
              <a:t>(physical, mental, spiritual, even God)</a:t>
            </a:r>
          </a:p>
          <a:p>
            <a:pPr lvl="1"/>
            <a:r>
              <a:rPr lang="en-US" dirty="0"/>
              <a:t>‘No process without structure,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 </a:t>
            </a:r>
            <a:r>
              <a:rPr lang="en-US" dirty="0"/>
              <a:t>structure without substance,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 </a:t>
            </a:r>
            <a:r>
              <a:rPr lang="en-US" dirty="0"/>
              <a:t>substance without power,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 </a:t>
            </a:r>
            <a:r>
              <a:rPr lang="en-US" dirty="0"/>
              <a:t>power without </a:t>
            </a:r>
            <a:r>
              <a:rPr lang="en-US" dirty="0" smtClean="0"/>
              <a:t>process’</a:t>
            </a:r>
          </a:p>
          <a:p>
            <a:r>
              <a:rPr lang="en-US" dirty="0" smtClean="0"/>
              <a:t>Time is ‘normal’, not strange just for spirituality:</a:t>
            </a:r>
          </a:p>
          <a:p>
            <a:pPr lvl="1"/>
            <a:r>
              <a:rPr lang="en-US" dirty="0" smtClean="0"/>
              <a:t>Past is definite</a:t>
            </a:r>
          </a:p>
          <a:p>
            <a:pPr lvl="1"/>
            <a:r>
              <a:rPr lang="en-US" dirty="0" smtClean="0"/>
              <a:t>Future is not yet existing </a:t>
            </a:r>
            <a:r>
              <a:rPr lang="en-US" sz="2200" dirty="0" smtClean="0"/>
              <a:t>(only as form, maybe)</a:t>
            </a:r>
          </a:p>
          <a:p>
            <a:pPr lvl="1"/>
            <a:r>
              <a:rPr lang="en-US" dirty="0" smtClean="0"/>
              <a:t>Present is the conscious point of becoming</a:t>
            </a:r>
          </a:p>
          <a:p>
            <a:pPr lvl="1"/>
            <a:r>
              <a:rPr lang="en-US" dirty="0" smtClean="0"/>
              <a:t>Maybe God can know forms for future things, </a:t>
            </a:r>
            <a:br>
              <a:rPr lang="en-US" dirty="0" smtClean="0"/>
            </a:br>
            <a:r>
              <a:rPr lang="en-US" dirty="0" smtClean="0"/>
              <a:t>but not their substance. Future substances do not exist.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substance_over_form-260x1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85" y="1600200"/>
            <a:ext cx="2727158" cy="16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4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Detailed events </a:t>
            </a:r>
            <a:r>
              <a:rPr lang="en-US" dirty="0"/>
              <a:t>in both of </a:t>
            </a:r>
            <a:r>
              <a:rPr lang="en-US" dirty="0" smtClean="0"/>
              <a:t>each </a:t>
            </a:r>
            <a:r>
              <a:rPr lang="en-US" dirty="0"/>
              <a:t>pair of </a:t>
            </a:r>
            <a:r>
              <a:rPr lang="en-US" dirty="0" smtClean="0"/>
              <a:t>degrees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Successive </a:t>
            </a:r>
            <a:r>
              <a:rPr lang="en-US" dirty="0"/>
              <a:t>generative influxes </a:t>
            </a:r>
            <a:r>
              <a:rPr lang="en-US" sz="2600" dirty="0" smtClean="0"/>
              <a:t>(from prior degree)</a:t>
            </a:r>
            <a:r>
              <a:rPr lang="en-US" dirty="0" smtClean="0"/>
              <a:t> </a:t>
            </a:r>
            <a:r>
              <a:rPr lang="en-US" dirty="0"/>
              <a:t>reciprocating with sequential selections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alternation will repeat itself longest if the </a:t>
            </a:r>
            <a:r>
              <a:rPr lang="en-US" i="1" dirty="0"/>
              <a:t>patterns </a:t>
            </a:r>
            <a:r>
              <a:rPr lang="en-US" dirty="0"/>
              <a:t>of the constituent events are most similar in the two degrees </a:t>
            </a:r>
            <a:endParaRPr lang="en-US" dirty="0" smtClean="0"/>
          </a:p>
          <a:p>
            <a:pPr lvl="1"/>
            <a:r>
              <a:rPr lang="en-US" dirty="0" smtClean="0"/>
              <a:t>As then </a:t>
            </a:r>
            <a:r>
              <a:rPr lang="en-US" dirty="0"/>
              <a:t>they do not get out of step.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gives rise to </a:t>
            </a:r>
            <a:r>
              <a:rPr lang="en-US" i="1" dirty="0"/>
              <a:t>correspondences of function </a:t>
            </a:r>
            <a:r>
              <a:rPr lang="en-US" dirty="0"/>
              <a:t>between adjacent degrees. </a:t>
            </a:r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/>
              <a:t>a sort of survival of the </a:t>
            </a:r>
            <a:r>
              <a:rPr lang="en-US" dirty="0" smtClean="0"/>
              <a:t>fittest</a:t>
            </a:r>
          </a:p>
          <a:p>
            <a:r>
              <a:rPr lang="en-US" dirty="0" smtClean="0"/>
              <a:t>This is a causal explanation of correspondences.</a:t>
            </a:r>
          </a:p>
          <a:p>
            <a:pPr lvl="1"/>
            <a:r>
              <a:rPr lang="en-US" dirty="0" smtClean="0"/>
              <a:t>Swedenborg talks a lot about these.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Love is the substance of a person</a:t>
            </a:r>
          </a:p>
          <a:p>
            <a:r>
              <a:rPr lang="en-US" dirty="0" smtClean="0"/>
              <a:t>Cannot change a person </a:t>
            </a:r>
            <a:br>
              <a:rPr lang="en-US" dirty="0" smtClean="0"/>
            </a:br>
            <a:r>
              <a:rPr lang="en-US" dirty="0" smtClean="0"/>
              <a:t>without changing their loves.</a:t>
            </a:r>
          </a:p>
          <a:p>
            <a:r>
              <a:rPr lang="en-US" dirty="0" smtClean="0"/>
              <a:t>Cannot changes loves, and keep the same person, without some acceptance by old loves</a:t>
            </a:r>
          </a:p>
          <a:p>
            <a:r>
              <a:rPr lang="en-US" dirty="0" smtClean="0"/>
              <a:t>The deepest love can be unchanging</a:t>
            </a:r>
          </a:p>
          <a:p>
            <a:pPr lvl="1"/>
            <a:r>
              <a:rPr lang="en-US" dirty="0" smtClean="0"/>
              <a:t>This may be used to permanently identify persons</a:t>
            </a:r>
          </a:p>
          <a:p>
            <a:pPr lvl="1"/>
            <a:r>
              <a:rPr lang="en-US" dirty="0" smtClean="0"/>
              <a:t>Swedenborg’s ‘inmost degree’ not normally seen?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age_progressio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00200"/>
            <a:ext cx="2395728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6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and Divine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Physical laws describe behavior of physical degrees, </a:t>
            </a:r>
            <a:r>
              <a:rPr lang="en-US" u="sng" dirty="0" smtClean="0"/>
              <a:t>if</a:t>
            </a:r>
            <a:r>
              <a:rPr lang="en-US" dirty="0" smtClean="0"/>
              <a:t> no influx from spiritual or mental</a:t>
            </a:r>
          </a:p>
          <a:p>
            <a:pPr lvl="1"/>
            <a:r>
              <a:rPr lang="en-US" dirty="0" smtClean="0"/>
              <a:t>If only physical laws, matter is ‘causally closed’</a:t>
            </a:r>
          </a:p>
          <a:p>
            <a:r>
              <a:rPr lang="en-US" dirty="0" smtClean="0"/>
              <a:t>But not here: </a:t>
            </a:r>
            <a:r>
              <a:rPr lang="en-US" dirty="0" smtClean="0">
                <a:solidFill>
                  <a:srgbClr val="0000FF"/>
                </a:solidFill>
              </a:rPr>
              <a:t>Need influx into matter! </a:t>
            </a:r>
          </a:p>
          <a:p>
            <a:pPr lvl="1"/>
            <a:r>
              <a:rPr lang="en-US" dirty="0" smtClean="0"/>
              <a:t>to sustain physical processes</a:t>
            </a:r>
          </a:p>
          <a:p>
            <a:pPr lvl="1"/>
            <a:r>
              <a:rPr lang="en-US" dirty="0" smtClean="0"/>
              <a:t>to select and contain mental &amp; spiritual processes</a:t>
            </a:r>
          </a:p>
          <a:p>
            <a:pPr lvl="1"/>
            <a:r>
              <a:rPr lang="en-US" dirty="0" smtClean="0"/>
              <a:t>This not ‘intervention’ but intended causal influx!</a:t>
            </a:r>
          </a:p>
          <a:p>
            <a:r>
              <a:rPr lang="en-US" dirty="0" smtClean="0"/>
              <a:t>Note how sustained mental and spiritual processes depend on physical selections.</a:t>
            </a:r>
          </a:p>
          <a:p>
            <a:pPr lvl="1"/>
            <a:r>
              <a:rPr lang="en-US" dirty="0" smtClean="0"/>
              <a:t>The physical is the needed ‘bottom line’ for creation.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7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Fourth Talk (Feb 26)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19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Apply ideas and theory developed so far</a:t>
            </a:r>
          </a:p>
          <a:p>
            <a:pPr lvl="1"/>
            <a:r>
              <a:rPr lang="en-US" dirty="0" smtClean="0"/>
              <a:t>Mental development (cognitive and affective)</a:t>
            </a:r>
          </a:p>
          <a:p>
            <a:pPr lvl="1"/>
            <a:r>
              <a:rPr lang="en-US" dirty="0" smtClean="0"/>
              <a:t>Spiritual growth and religion</a:t>
            </a:r>
          </a:p>
          <a:p>
            <a:pPr lvl="1"/>
            <a:r>
              <a:rPr lang="en-US" dirty="0" smtClean="0"/>
              <a:t>Mind-body connections</a:t>
            </a:r>
          </a:p>
          <a:p>
            <a:pPr lvl="1"/>
            <a:r>
              <a:rPr lang="en-US" dirty="0"/>
              <a:t>Starting the universe</a:t>
            </a:r>
          </a:p>
          <a:p>
            <a:pPr lvl="1"/>
            <a:r>
              <a:rPr lang="en-US" dirty="0" smtClean="0"/>
              <a:t>Correspondences</a:t>
            </a:r>
          </a:p>
          <a:p>
            <a:pPr lvl="1"/>
            <a:r>
              <a:rPr lang="en-US" dirty="0" smtClean="0"/>
              <a:t>Evolution</a:t>
            </a:r>
          </a:p>
          <a:p>
            <a:pPr lvl="1"/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ny suggestions?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995" y="5863430"/>
            <a:ext cx="745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End</a:t>
            </a:r>
            <a:endParaRPr lang="en-US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9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969"/>
    </mc:Choice>
    <mc:Fallback xmlns="">
      <p:transition xmlns:p14="http://schemas.microsoft.com/office/powerpoint/2010/main" spd="slow" advTm="66496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3. Explaining Theism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Topics for today:</a:t>
            </a:r>
          </a:p>
          <a:p>
            <a:r>
              <a:rPr lang="en-US" dirty="0" smtClean="0"/>
              <a:t>Principles of Theism</a:t>
            </a:r>
            <a:endParaRPr lang="en-US" dirty="0"/>
          </a:p>
          <a:p>
            <a:r>
              <a:rPr lang="en-US" dirty="0" smtClean="0"/>
              <a:t>Argument from Being</a:t>
            </a:r>
          </a:p>
          <a:p>
            <a:r>
              <a:rPr lang="en-US" dirty="0" smtClean="0"/>
              <a:t>Argument from Life Itself</a:t>
            </a:r>
          </a:p>
          <a:p>
            <a:r>
              <a:rPr lang="en-US" dirty="0" smtClean="0"/>
              <a:t>We are images of God in every part</a:t>
            </a:r>
          </a:p>
          <a:p>
            <a:r>
              <a:rPr lang="en-US" dirty="0" smtClean="0"/>
              <a:t>Levels, sub-levels and sub-sub-levels</a:t>
            </a:r>
          </a:p>
          <a:p>
            <a:r>
              <a:rPr lang="en-US" dirty="0" smtClean="0"/>
              <a:t>Questions of correspondences, personal identity, law </a:t>
            </a:r>
            <a:r>
              <a:rPr lang="en-US" dirty="0" err="1" smtClean="0"/>
              <a:t>vs</a:t>
            </a:r>
            <a:r>
              <a:rPr lang="en-US" dirty="0" smtClean="0"/>
              <a:t> intervention,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8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5"/>
    </mc:Choice>
    <mc:Fallback xmlns="">
      <p:transition xmlns:p14="http://schemas.microsoft.com/office/powerpoint/2010/main" spd="slow" advTm="61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begin Theism?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7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Living theism: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God </a:t>
            </a:r>
            <a:r>
              <a:rPr lang="en-US" dirty="0">
                <a:solidFill>
                  <a:srgbClr val="000090"/>
                </a:solidFill>
              </a:rPr>
              <a:t>is that Person who 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is </a:t>
            </a:r>
            <a:r>
              <a:rPr lang="en-US" dirty="0">
                <a:solidFill>
                  <a:srgbClr val="000090"/>
                </a:solidFill>
              </a:rPr>
              <a:t>a necessary being, 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is </a:t>
            </a:r>
            <a:r>
              <a:rPr lang="en-US" dirty="0">
                <a:solidFill>
                  <a:srgbClr val="000090"/>
                </a:solidFill>
              </a:rPr>
              <a:t>unselfish Love itself</a:t>
            </a:r>
            <a:r>
              <a:rPr lang="en-US" dirty="0" smtClean="0">
                <a:solidFill>
                  <a:srgbClr val="000090"/>
                </a:solidFill>
              </a:rPr>
              <a:t>,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is Wisdom </a:t>
            </a:r>
            <a:r>
              <a:rPr lang="en-US" dirty="0">
                <a:solidFill>
                  <a:srgbClr val="000090"/>
                </a:solidFill>
              </a:rPr>
              <a:t>itself</a:t>
            </a:r>
            <a:r>
              <a:rPr lang="en-US" dirty="0" smtClean="0">
                <a:solidFill>
                  <a:srgbClr val="000090"/>
                </a:solidFill>
              </a:rPr>
              <a:t>,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so: Life itself.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God enlivens our world.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6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Theistic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54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0.   </a:t>
            </a:r>
            <a:r>
              <a:rPr lang="en-US" u="sng" dirty="0" smtClean="0">
                <a:solidFill>
                  <a:srgbClr val="800000"/>
                </a:solidFill>
              </a:rPr>
              <a:t>God exists, and God is One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God </a:t>
            </a:r>
            <a:r>
              <a:rPr lang="en-US" u="sng" dirty="0"/>
              <a:t>is love </a:t>
            </a:r>
            <a:r>
              <a:rPr lang="en-US" dirty="0"/>
              <a:t>which is unselfish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cannot love only itself. 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God is wisdom </a:t>
            </a:r>
            <a:r>
              <a:rPr lang="en-US" dirty="0"/>
              <a:t>as well as love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thereby also power and action.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God is life itself</a:t>
            </a:r>
            <a:r>
              <a:rPr lang="en-US" dirty="0"/>
              <a:t>: the source of all dispositions to will, think and act. 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Everything in the world is a kind of image of God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minds </a:t>
            </a:r>
            <a:r>
              <a:rPr lang="en-US" dirty="0"/>
              <a:t>and also </a:t>
            </a:r>
            <a:r>
              <a:rPr lang="en-US" dirty="0" smtClean="0"/>
              <a:t>natural </a:t>
            </a:r>
            <a:r>
              <a:rPr lang="en-US" dirty="0"/>
              <a:t>objects of all kinds.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Our life from God </a:t>
            </a:r>
            <a:r>
              <a:rPr lang="en-US" u="sng" dirty="0" smtClean="0"/>
              <a:t>derives from </a:t>
            </a:r>
            <a:br>
              <a:rPr lang="en-US" u="sng" dirty="0" smtClean="0"/>
            </a:br>
            <a:r>
              <a:rPr lang="en-US" u="sng" dirty="0" smtClean="0"/>
              <a:t>divine power</a:t>
            </a:r>
            <a:r>
              <a:rPr lang="en-US" dirty="0" smtClean="0"/>
              <a:t>, depending on us.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set was suggested first by Emanuel </a:t>
            </a:r>
            <a:br>
              <a:rPr lang="en-US" sz="2400" dirty="0" smtClean="0"/>
            </a:br>
            <a:r>
              <a:rPr lang="en-US" sz="2400" dirty="0" smtClean="0"/>
              <a:t>Swedenborg in his book </a:t>
            </a:r>
            <a:br>
              <a:rPr lang="en-US" sz="2400" dirty="0" smtClean="0"/>
            </a:br>
            <a:r>
              <a:rPr lang="en-US" sz="2400" dirty="0" smtClean="0"/>
              <a:t>“Divine Love and Wisdom” (1763)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Swedenbo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98" y="4559872"/>
            <a:ext cx="1621202" cy="216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Support for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918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Love: “God is Love” </a:t>
            </a:r>
            <a:r>
              <a:rPr lang="en-US" sz="1800" dirty="0" smtClean="0"/>
              <a:t>1 John 4:8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Wisdom</a:t>
            </a:r>
            <a:r>
              <a:rPr lang="en-US" dirty="0"/>
              <a:t>: “the </a:t>
            </a:r>
            <a:r>
              <a:rPr lang="en-US" dirty="0" smtClean="0"/>
              <a:t>Lord gives </a:t>
            </a:r>
            <a:r>
              <a:rPr lang="en-US" dirty="0"/>
              <a:t>wisdom, and from his mouth come knowledge and </a:t>
            </a:r>
            <a:r>
              <a:rPr lang="en-US" dirty="0" smtClean="0"/>
              <a:t>understanding” </a:t>
            </a:r>
            <a:r>
              <a:rPr lang="en-US" sz="1800" dirty="0" smtClean="0"/>
              <a:t>Proverbs 2:6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Life: “the Father has life in himself” </a:t>
            </a:r>
            <a:r>
              <a:rPr lang="en-US" sz="1800" dirty="0" smtClean="0"/>
              <a:t>John 5:26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Image of God: “</a:t>
            </a:r>
            <a:r>
              <a:rPr lang="en-US" dirty="0"/>
              <a:t>God created man in his own image” </a:t>
            </a:r>
            <a:r>
              <a:rPr lang="en-US" sz="1800" dirty="0"/>
              <a:t>Genesis 1:</a:t>
            </a:r>
            <a:r>
              <a:rPr lang="en-US" sz="1800" dirty="0" smtClean="0"/>
              <a:t>27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Our life is from God: “The free gift of God is eternal life</a:t>
            </a:r>
            <a:r>
              <a:rPr lang="en-US" sz="2400" dirty="0" smtClean="0"/>
              <a:t>”   </a:t>
            </a:r>
            <a:r>
              <a:rPr lang="en-US" sz="1800" dirty="0" smtClean="0"/>
              <a:t>Romans 6:23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bible_lar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69" y="5331261"/>
            <a:ext cx="3489381" cy="13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3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existence depends on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u="sng" dirty="0">
                <a:solidFill>
                  <a:srgbClr val="800000"/>
                </a:solidFill>
              </a:rPr>
              <a:t>God is </a:t>
            </a:r>
            <a:r>
              <a:rPr lang="en-US" u="sng" dirty="0" smtClean="0">
                <a:solidFill>
                  <a:srgbClr val="800000"/>
                </a:solidFill>
              </a:rPr>
              <a:t>being itself</a:t>
            </a:r>
            <a:endParaRPr lang="en-US" dirty="0" smtClean="0">
              <a:solidFill>
                <a:srgbClr val="8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exist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(as individuals) have being.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Therefore, our being </a:t>
            </a:r>
            <a:endParaRPr lang="en-US" dirty="0"/>
          </a:p>
          <a:p>
            <a:pPr marL="457200" lvl="1" indent="0">
              <a:buNone/>
            </a:pPr>
            <a:r>
              <a:rPr lang="en-US" i="1" dirty="0" smtClean="0"/>
              <a:t>either </a:t>
            </a:r>
            <a:r>
              <a:rPr lang="en-US" dirty="0" smtClean="0"/>
              <a:t>is God, </a:t>
            </a:r>
          </a:p>
          <a:p>
            <a:pPr marL="457200" lvl="1" indent="0">
              <a:buNone/>
            </a:pPr>
            <a:r>
              <a:rPr lang="en-US" i="1" dirty="0" smtClean="0"/>
              <a:t>or</a:t>
            </a:r>
            <a:r>
              <a:rPr lang="en-US" dirty="0" smtClean="0"/>
              <a:t>       depends on God.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2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Not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u="sng" dirty="0">
                <a:solidFill>
                  <a:srgbClr val="800000"/>
                </a:solidFill>
              </a:rPr>
              <a:t>God is love</a:t>
            </a:r>
            <a:r>
              <a:rPr lang="en-US" dirty="0">
                <a:solidFill>
                  <a:srgbClr val="800000"/>
                </a:solidFill>
              </a:rPr>
              <a:t> which is </a:t>
            </a:r>
            <a:r>
              <a:rPr lang="en-US" dirty="0" smtClean="0">
                <a:solidFill>
                  <a:srgbClr val="800000"/>
                </a:solidFill>
              </a:rPr>
              <a:t>unselfish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Unselfish loves cannot </a:t>
            </a:r>
            <a:r>
              <a:rPr lang="en-US" dirty="0"/>
              <a:t>love </a:t>
            </a:r>
            <a:r>
              <a:rPr lang="en-US" dirty="0" smtClean="0"/>
              <a:t>itself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Therefore, we must be distinct from God.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That is: </a:t>
            </a:r>
            <a:br>
              <a:rPr lang="en-US" dirty="0" smtClean="0"/>
            </a:br>
            <a:r>
              <a:rPr lang="en-US" dirty="0" smtClean="0"/>
              <a:t>We are separate from God in some way: </a:t>
            </a:r>
            <a:br>
              <a:rPr lang="en-US" dirty="0" smtClean="0"/>
            </a:br>
            <a:r>
              <a:rPr lang="en-US" dirty="0" smtClean="0"/>
              <a:t>God is not us.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So: not ‘pantheism’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- when everything is a part of God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4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cannot create </a:t>
            </a:r>
            <a:r>
              <a:rPr lang="en-US" dirty="0"/>
              <a:t>another </a:t>
            </a:r>
            <a:r>
              <a:rPr lang="en-US" dirty="0" smtClean="0"/>
              <a:t>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Suppose God </a:t>
            </a:r>
            <a:r>
              <a:rPr lang="en-US" dirty="0"/>
              <a:t>did create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something that </a:t>
            </a:r>
            <a:r>
              <a:rPr lang="en-US" dirty="0"/>
              <a:t>lived </a:t>
            </a:r>
            <a:r>
              <a:rPr lang="en-US" dirty="0" smtClean="0"/>
              <a:t>in itself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Then that </a:t>
            </a:r>
            <a:r>
              <a:rPr lang="en-US" dirty="0"/>
              <a:t>thing would </a:t>
            </a:r>
            <a:r>
              <a:rPr lang="en-US" dirty="0" smtClean="0"/>
              <a:t>have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as one of its </a:t>
            </a:r>
            <a:r>
              <a:rPr lang="en-US" dirty="0" smtClean="0"/>
              <a:t>attributes </a:t>
            </a:r>
            <a:r>
              <a:rPr lang="en-US" dirty="0"/>
              <a:t>life </a:t>
            </a:r>
            <a:r>
              <a:rPr lang="en-US" dirty="0" smtClean="0"/>
              <a:t>itself.  </a:t>
            </a:r>
          </a:p>
          <a:p>
            <a:pPr lvl="1"/>
            <a:r>
              <a:rPr lang="en-US" dirty="0" smtClean="0"/>
              <a:t>So that thing would have as one if its attributes God. 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Then, since </a:t>
            </a:r>
            <a:r>
              <a:rPr lang="en-US" dirty="0" smtClean="0"/>
              <a:t>God is one, </a:t>
            </a:r>
            <a:r>
              <a:rPr lang="en-US" dirty="0"/>
              <a:t>we should conclude: 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That thing would not be distinct from God. </a:t>
            </a:r>
            <a:endParaRPr lang="en-US" dirty="0" smtClean="0"/>
          </a:p>
          <a:p>
            <a:r>
              <a:rPr lang="en-US" dirty="0" smtClean="0"/>
              <a:t>We do exist distinct from God </a:t>
            </a:r>
            <a:r>
              <a:rPr lang="en-US" sz="3000" dirty="0" smtClean="0"/>
              <a:t>(as loved unselfishly)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So God cannot create beings who live in themselves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‘Little gods’ cannot be created.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 Thompson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5F77-596B-3F4E-8F70-ABF30BBB5835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little_god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1600200"/>
            <a:ext cx="29083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6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9|0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2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7.1|20.9|2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3366</TotalTime>
  <Words>1480</Words>
  <Application>Microsoft Macintosh PowerPoint</Application>
  <PresentationFormat>On-screen Show (4:3)</PresentationFormat>
  <Paragraphs>314</Paragraphs>
  <Slides>26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Starting Science From God 3: Explaining Theism</vt:lpstr>
      <vt:lpstr>A series of four evenings</vt:lpstr>
      <vt:lpstr> 3. Explaining Theism</vt:lpstr>
      <vt:lpstr>Where to begin Theism?</vt:lpstr>
      <vt:lpstr>Essential Theistic Principles</vt:lpstr>
      <vt:lpstr>Religious Support for Postulates</vt:lpstr>
      <vt:lpstr>Our existence depends on God</vt:lpstr>
      <vt:lpstr>God is Not Us</vt:lpstr>
      <vt:lpstr>God cannot create another god</vt:lpstr>
      <vt:lpstr>Life and Life Itself</vt:lpstr>
      <vt:lpstr>How do we live?</vt:lpstr>
      <vt:lpstr>God is Love, Wisdom and Action</vt:lpstr>
      <vt:lpstr>Images of God</vt:lpstr>
      <vt:lpstr>We receive and re-use life</vt:lpstr>
      <vt:lpstr>Three kinds of reception</vt:lpstr>
      <vt:lpstr>Relations between 3 receptions</vt:lpstr>
      <vt:lpstr>Relations between 3 receptions</vt:lpstr>
      <vt:lpstr>God is Equally Present in All Subparts </vt:lpstr>
      <vt:lpstr>Ennead of sub-levels: form</vt:lpstr>
      <vt:lpstr>Ennead of sub-levels: content</vt:lpstr>
      <vt:lpstr>Sub-sub-sub-levels in the Physical</vt:lpstr>
      <vt:lpstr>Dynamic Existences</vt:lpstr>
      <vt:lpstr>Correspondences</vt:lpstr>
      <vt:lpstr>Personal Identity</vt:lpstr>
      <vt:lpstr>Law and Divine Intervention</vt:lpstr>
      <vt:lpstr>Preview of Fourth Talk (Feb 26)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Science From God</dc:title>
  <dc:creator>Ian Thompson</dc:creator>
  <cp:lastModifiedBy>Ian Thompson</cp:lastModifiedBy>
  <cp:revision>140</cp:revision>
  <dcterms:created xsi:type="dcterms:W3CDTF">2013-01-13T02:42:06Z</dcterms:created>
  <dcterms:modified xsi:type="dcterms:W3CDTF">2013-02-19T04:34:02Z</dcterms:modified>
</cp:coreProperties>
</file>