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8" r:id="rId4"/>
    <p:sldId id="303" r:id="rId5"/>
    <p:sldId id="304" r:id="rId6"/>
    <p:sldId id="305" r:id="rId7"/>
    <p:sldId id="313" r:id="rId8"/>
    <p:sldId id="306" r:id="rId9"/>
    <p:sldId id="307" r:id="rId10"/>
    <p:sldId id="308" r:id="rId11"/>
    <p:sldId id="314" r:id="rId12"/>
    <p:sldId id="299" r:id="rId13"/>
    <p:sldId id="300" r:id="rId14"/>
    <p:sldId id="310" r:id="rId15"/>
    <p:sldId id="293" r:id="rId16"/>
    <p:sldId id="294" r:id="rId17"/>
    <p:sldId id="309" r:id="rId18"/>
    <p:sldId id="311" r:id="rId19"/>
    <p:sldId id="296" r:id="rId20"/>
    <p:sldId id="297" r:id="rId21"/>
    <p:sldId id="298" r:id="rId22"/>
    <p:sldId id="301" r:id="rId23"/>
    <p:sldId id="302" r:id="rId24"/>
    <p:sldId id="315" r:id="rId25"/>
    <p:sldId id="295" r:id="rId26"/>
    <p:sldId id="31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419" autoAdjust="0"/>
  </p:normalViewPr>
  <p:slideViewPr>
    <p:cSldViewPr snapToGrid="0" snapToObjects="1">
      <p:cViewPr varScale="1">
        <p:scale>
          <a:sx n="85" d="100"/>
          <a:sy n="85" d="100"/>
        </p:scale>
        <p:origin x="-480" y="-11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26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FB8CB-E2A4-8642-BCC9-ABFAD7477BDA}" type="datetimeFigureOut">
              <a:rPr lang="en-US" smtClean="0"/>
              <a:t>2/25/13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4CE9CE-D5BE-CA49-88D8-DB37A8548467}" type="slidenum">
              <a:rPr lang="en-US" smtClean="0"/>
              <a:t>‹#›</a:t>
            </a:fld>
            <a:endParaRPr lang="en-US"/>
          </a:p>
        </p:txBody>
      </p:sp>
    </p:spTree>
    <p:extLst>
      <p:ext uri="{BB962C8B-B14F-4D97-AF65-F5344CB8AC3E}">
        <p14:creationId xmlns:p14="http://schemas.microsoft.com/office/powerpoint/2010/main" val="3228302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74804C-994A-5D40-B519-8B33EAF19EF7}" type="datetimeFigureOut">
              <a:rPr lang="en-US" smtClean="0"/>
              <a:t>2/25/13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11318-2ABC-D847-870B-1A4907A7DCA5}" type="slidenum">
              <a:rPr lang="en-US" smtClean="0"/>
              <a:t>‹#›</a:t>
            </a:fld>
            <a:endParaRPr lang="en-US"/>
          </a:p>
        </p:txBody>
      </p:sp>
    </p:spTree>
    <p:extLst>
      <p:ext uri="{BB962C8B-B14F-4D97-AF65-F5344CB8AC3E}">
        <p14:creationId xmlns:p14="http://schemas.microsoft.com/office/powerpoint/2010/main" val="37381393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16772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179518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68974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330778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150574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Feb 19, 2013</a:t>
            </a:r>
            <a:endParaRPr lang="en-US"/>
          </a:p>
        </p:txBody>
      </p:sp>
      <p:sp>
        <p:nvSpPr>
          <p:cNvPr id="6" name="Footer Placeholder 5"/>
          <p:cNvSpPr>
            <a:spLocks noGrp="1"/>
          </p:cNvSpPr>
          <p:nvPr>
            <p:ph type="ftr" sz="quarter" idx="11"/>
          </p:nvPr>
        </p:nvSpPr>
        <p:spPr/>
        <p:txBody>
          <a:bodyPr/>
          <a:lstStyle/>
          <a:p>
            <a:r>
              <a:rPr lang="en-US" smtClean="0"/>
              <a:t>Ian Thompson</a:t>
            </a:r>
            <a:endParaRPr lang="en-US"/>
          </a:p>
        </p:txBody>
      </p:sp>
      <p:sp>
        <p:nvSpPr>
          <p:cNvPr id="7" name="Slide Number Placeholder 6"/>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10956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Feb 19, 2013</a:t>
            </a:r>
            <a:endParaRPr lang="en-US"/>
          </a:p>
        </p:txBody>
      </p:sp>
      <p:sp>
        <p:nvSpPr>
          <p:cNvPr id="8" name="Footer Placeholder 7"/>
          <p:cNvSpPr>
            <a:spLocks noGrp="1"/>
          </p:cNvSpPr>
          <p:nvPr>
            <p:ph type="ftr" sz="quarter" idx="11"/>
          </p:nvPr>
        </p:nvSpPr>
        <p:spPr/>
        <p:txBody>
          <a:bodyPr/>
          <a:lstStyle/>
          <a:p>
            <a:r>
              <a:rPr lang="en-US" smtClean="0"/>
              <a:t>Ian Thompson</a:t>
            </a:r>
            <a:endParaRPr lang="en-US"/>
          </a:p>
        </p:txBody>
      </p:sp>
      <p:sp>
        <p:nvSpPr>
          <p:cNvPr id="9" name="Slide Number Placeholder 8"/>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121370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Feb 19, 2013</a:t>
            </a:r>
            <a:endParaRPr lang="en-US"/>
          </a:p>
        </p:txBody>
      </p:sp>
      <p:sp>
        <p:nvSpPr>
          <p:cNvPr id="4" name="Footer Placeholder 3"/>
          <p:cNvSpPr>
            <a:spLocks noGrp="1"/>
          </p:cNvSpPr>
          <p:nvPr>
            <p:ph type="ftr" sz="quarter" idx="11"/>
          </p:nvPr>
        </p:nvSpPr>
        <p:spPr/>
        <p:txBody>
          <a:bodyPr/>
          <a:lstStyle/>
          <a:p>
            <a:r>
              <a:rPr lang="en-US" smtClean="0"/>
              <a:t>Ian Thompson</a:t>
            </a:r>
            <a:endParaRPr lang="en-US"/>
          </a:p>
        </p:txBody>
      </p:sp>
      <p:sp>
        <p:nvSpPr>
          <p:cNvPr id="5" name="Slide Number Placeholder 4"/>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6344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Feb 19, 2013</a:t>
            </a:r>
            <a:endParaRPr lang="en-US"/>
          </a:p>
        </p:txBody>
      </p:sp>
      <p:sp>
        <p:nvSpPr>
          <p:cNvPr id="3" name="Footer Placeholder 2"/>
          <p:cNvSpPr>
            <a:spLocks noGrp="1"/>
          </p:cNvSpPr>
          <p:nvPr>
            <p:ph type="ftr" sz="quarter" idx="11"/>
          </p:nvPr>
        </p:nvSpPr>
        <p:spPr/>
        <p:txBody>
          <a:bodyPr/>
          <a:lstStyle/>
          <a:p>
            <a:r>
              <a:rPr lang="en-US" smtClean="0"/>
              <a:t>Ian Thompson</a:t>
            </a:r>
            <a:endParaRPr lang="en-US"/>
          </a:p>
        </p:txBody>
      </p:sp>
      <p:sp>
        <p:nvSpPr>
          <p:cNvPr id="4" name="Slide Number Placeholder 3"/>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180893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 19, 2013</a:t>
            </a:r>
            <a:endParaRPr lang="en-US"/>
          </a:p>
        </p:txBody>
      </p:sp>
      <p:sp>
        <p:nvSpPr>
          <p:cNvPr id="6" name="Footer Placeholder 5"/>
          <p:cNvSpPr>
            <a:spLocks noGrp="1"/>
          </p:cNvSpPr>
          <p:nvPr>
            <p:ph type="ftr" sz="quarter" idx="11"/>
          </p:nvPr>
        </p:nvSpPr>
        <p:spPr/>
        <p:txBody>
          <a:bodyPr/>
          <a:lstStyle/>
          <a:p>
            <a:r>
              <a:rPr lang="en-US" smtClean="0"/>
              <a:t>Ian Thompson</a:t>
            </a:r>
            <a:endParaRPr lang="en-US"/>
          </a:p>
        </p:txBody>
      </p:sp>
      <p:sp>
        <p:nvSpPr>
          <p:cNvPr id="7" name="Slide Number Placeholder 6"/>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279149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 19, 2013</a:t>
            </a:r>
            <a:endParaRPr lang="en-US"/>
          </a:p>
        </p:txBody>
      </p:sp>
      <p:sp>
        <p:nvSpPr>
          <p:cNvPr id="6" name="Footer Placeholder 5"/>
          <p:cNvSpPr>
            <a:spLocks noGrp="1"/>
          </p:cNvSpPr>
          <p:nvPr>
            <p:ph type="ftr" sz="quarter" idx="11"/>
          </p:nvPr>
        </p:nvSpPr>
        <p:spPr/>
        <p:txBody>
          <a:bodyPr/>
          <a:lstStyle/>
          <a:p>
            <a:r>
              <a:rPr lang="en-US" smtClean="0"/>
              <a:t>Ian Thompson</a:t>
            </a:r>
            <a:endParaRPr lang="en-US"/>
          </a:p>
        </p:txBody>
      </p:sp>
      <p:sp>
        <p:nvSpPr>
          <p:cNvPr id="7" name="Slide Number Placeholder 6"/>
          <p:cNvSpPr>
            <a:spLocks noGrp="1"/>
          </p:cNvSpPr>
          <p:nvPr>
            <p:ph type="sldNum" sz="quarter" idx="12"/>
          </p:nvPr>
        </p:nvSpPr>
        <p:spPr/>
        <p:txBody>
          <a:bodyPr/>
          <a:lstStyle/>
          <a:p>
            <a:fld id="{31785F77-596B-3F4E-8F70-ABF30BBB5835}" type="slidenum">
              <a:rPr lang="en-US" smtClean="0"/>
              <a:t>‹#›</a:t>
            </a:fld>
            <a:endParaRPr lang="en-US"/>
          </a:p>
        </p:txBody>
      </p:sp>
    </p:spTree>
    <p:extLst>
      <p:ext uri="{BB962C8B-B14F-4D97-AF65-F5344CB8AC3E}">
        <p14:creationId xmlns:p14="http://schemas.microsoft.com/office/powerpoint/2010/main" val="33087522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rgbClr val="FFFF00">
                <a:alpha val="51000"/>
              </a:srgbClr>
            </a:gs>
            <a:gs pos="79000">
              <a:schemeClr val="bg1"/>
            </a:gs>
          </a:gsLst>
          <a:lin ang="246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Feb 19,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Ian Thompson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85F77-596B-3F4E-8F70-ABF30BBB5835}" type="slidenum">
              <a:rPr lang="en-US" smtClean="0"/>
              <a:t>‹#›</a:t>
            </a:fld>
            <a:endParaRPr lang="en-US"/>
          </a:p>
        </p:txBody>
      </p:sp>
    </p:spTree>
    <p:extLst>
      <p:ext uri="{BB962C8B-B14F-4D97-AF65-F5344CB8AC3E}">
        <p14:creationId xmlns:p14="http://schemas.microsoft.com/office/powerpoint/2010/main" val="287324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900" dirty="0" smtClean="0"/>
              <a:t>Starting Science From God</a:t>
            </a:r>
            <a:r>
              <a:rPr lang="en-US" sz="4900" dirty="0"/>
              <a:t/>
            </a:r>
            <a:br>
              <a:rPr lang="en-US" sz="4900" dirty="0"/>
            </a:br>
            <a:r>
              <a:rPr lang="en-US" sz="3600" dirty="0" smtClean="0">
                <a:solidFill>
                  <a:srgbClr val="000090"/>
                </a:solidFill>
              </a:rPr>
              <a:t>4: </a:t>
            </a:r>
            <a:r>
              <a:rPr lang="en-US" sz="3600" dirty="0"/>
              <a:t>Applications to Theistic Science </a:t>
            </a:r>
            <a:endParaRPr lang="en-US" sz="3600" dirty="0">
              <a:solidFill>
                <a:srgbClr val="000090"/>
              </a:solidFill>
            </a:endParaRPr>
          </a:p>
        </p:txBody>
      </p:sp>
      <p:sp>
        <p:nvSpPr>
          <p:cNvPr id="3" name="Subtitle 2"/>
          <p:cNvSpPr>
            <a:spLocks noGrp="1"/>
          </p:cNvSpPr>
          <p:nvPr>
            <p:ph type="subTitle" idx="1"/>
          </p:nvPr>
        </p:nvSpPr>
        <p:spPr>
          <a:xfrm>
            <a:off x="1371600" y="3886199"/>
            <a:ext cx="6566556" cy="2590891"/>
          </a:xfrm>
        </p:spPr>
        <p:txBody>
          <a:bodyPr>
            <a:normAutofit/>
          </a:bodyPr>
          <a:lstStyle/>
          <a:p>
            <a:r>
              <a:rPr lang="en-US" dirty="0" smtClean="0">
                <a:solidFill>
                  <a:schemeClr val="tx1">
                    <a:lumMod val="75000"/>
                    <a:lumOff val="25000"/>
                  </a:schemeClr>
                </a:solidFill>
              </a:rPr>
              <a:t>Ian Thompson</a:t>
            </a:r>
          </a:p>
          <a:p>
            <a:r>
              <a:rPr lang="en-US" sz="1600" dirty="0" smtClean="0">
                <a:solidFill>
                  <a:schemeClr val="tx1">
                    <a:lumMod val="75000"/>
                    <a:lumOff val="25000"/>
                  </a:schemeClr>
                </a:solidFill>
              </a:rPr>
              <a:t>Visiting Professor of Physics, University of Surrey, England.</a:t>
            </a:r>
          </a:p>
          <a:p>
            <a:r>
              <a:rPr lang="en-US" sz="1600" dirty="0" smtClean="0">
                <a:solidFill>
                  <a:schemeClr val="tx1">
                    <a:lumMod val="75000"/>
                    <a:lumOff val="25000"/>
                  </a:schemeClr>
                </a:solidFill>
              </a:rPr>
              <a:t>Currently employed at Lawrence Livermore National Laboratory.</a:t>
            </a:r>
          </a:p>
          <a:p>
            <a:r>
              <a:rPr lang="en-US" sz="1600" dirty="0" err="1" smtClean="0">
                <a:solidFill>
                  <a:schemeClr val="tx1">
                    <a:lumMod val="75000"/>
                    <a:lumOff val="25000"/>
                  </a:schemeClr>
                </a:solidFill>
              </a:rPr>
              <a:t>www.ianthompson.org</a:t>
            </a:r>
            <a:endParaRPr lang="en-US" sz="1600" dirty="0" smtClean="0">
              <a:solidFill>
                <a:schemeClr val="tx1">
                  <a:lumMod val="75000"/>
                  <a:lumOff val="25000"/>
                </a:schemeClr>
              </a:solidFill>
            </a:endParaRPr>
          </a:p>
          <a:p>
            <a:endParaRPr lang="en-US" sz="1600" dirty="0" smtClean="0">
              <a:solidFill>
                <a:schemeClr val="tx1">
                  <a:lumMod val="75000"/>
                  <a:lumOff val="25000"/>
                </a:schemeClr>
              </a:solidFill>
            </a:endParaRPr>
          </a:p>
          <a:p>
            <a:r>
              <a:rPr lang="en-US" sz="1600" b="1" dirty="0" smtClean="0">
                <a:solidFill>
                  <a:schemeClr val="tx1">
                    <a:lumMod val="75000"/>
                    <a:lumOff val="25000"/>
                  </a:schemeClr>
                </a:solidFill>
              </a:rPr>
              <a:t>Disclaimer</a:t>
            </a:r>
          </a:p>
          <a:p>
            <a:r>
              <a:rPr lang="en-US" sz="1600" dirty="0" smtClean="0">
                <a:solidFill>
                  <a:schemeClr val="tx1">
                    <a:lumMod val="75000"/>
                    <a:lumOff val="25000"/>
                  </a:schemeClr>
                </a:solidFill>
              </a:rPr>
              <a:t>This material is not supported or authorized by any of the organizations or institutions at which he is employed and/or with which he is affiliated.</a:t>
            </a: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p:txBody>
      </p:sp>
      <p:sp>
        <p:nvSpPr>
          <p:cNvPr id="5" name="TextBox 4"/>
          <p:cNvSpPr txBox="1"/>
          <p:nvPr/>
        </p:nvSpPr>
        <p:spPr>
          <a:xfrm>
            <a:off x="2896439" y="281563"/>
            <a:ext cx="3495556" cy="646331"/>
          </a:xfrm>
          <a:prstGeom prst="rect">
            <a:avLst/>
          </a:prstGeom>
          <a:noFill/>
        </p:spPr>
        <p:txBody>
          <a:bodyPr wrap="none" rtlCol="0">
            <a:spAutoFit/>
          </a:bodyPr>
          <a:lstStyle/>
          <a:p>
            <a:r>
              <a:rPr lang="en-US" dirty="0" err="1" smtClean="0">
                <a:solidFill>
                  <a:schemeClr val="tx1">
                    <a:lumMod val="75000"/>
                    <a:lumOff val="25000"/>
                  </a:schemeClr>
                </a:solidFill>
              </a:rPr>
              <a:t>www.beginningtheisticscience.com</a:t>
            </a:r>
            <a:endParaRPr lang="en-US" dirty="0" smtClean="0">
              <a:solidFill>
                <a:schemeClr val="tx1">
                  <a:lumMod val="75000"/>
                  <a:lumOff val="25000"/>
                </a:schemeClr>
              </a:solidFill>
            </a:endParaRPr>
          </a:p>
          <a:p>
            <a:endParaRPr lang="en-US" dirty="0"/>
          </a:p>
        </p:txBody>
      </p:sp>
      <p:pic>
        <p:nvPicPr>
          <p:cNvPr id="4" name="Picture 3" descr="garden-of-eden-sl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5765"/>
            <a:ext cx="9144000" cy="1483870"/>
          </a:xfrm>
          <a:prstGeom prst="rect">
            <a:avLst/>
          </a:prstGeom>
        </p:spPr>
      </p:pic>
    </p:spTree>
    <p:custDataLst>
      <p:tags r:id="rId1"/>
    </p:custDataLst>
    <p:extLst>
      <p:ext uri="{BB962C8B-B14F-4D97-AF65-F5344CB8AC3E}">
        <p14:creationId xmlns:p14="http://schemas.microsoft.com/office/powerpoint/2010/main" val="2292336946"/>
      </p:ext>
    </p:extLst>
  </p:cSld>
  <p:clrMapOvr>
    <a:masterClrMapping/>
  </p:clrMapOvr>
  <mc:AlternateContent xmlns:mc="http://schemas.openxmlformats.org/markup-compatibility/2006" xmlns:p14="http://schemas.microsoft.com/office/powerpoint/2010/main">
    <mc:Choice Requires="p14">
      <p:transition spd="slow" p14:dur="2000" advTm="4210"/>
    </mc:Choice>
    <mc:Fallback xmlns="">
      <p:transition xmlns:p14="http://schemas.microsoft.com/office/powerpoint/2010/main" spd="slow" advTm="421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body as a whole</a:t>
            </a:r>
            <a:endParaRPr lang="en-US" dirty="0"/>
          </a:p>
        </p:txBody>
      </p:sp>
      <p:sp>
        <p:nvSpPr>
          <p:cNvPr id="8" name="Content Placeholder 7"/>
          <p:cNvSpPr>
            <a:spLocks noGrp="1"/>
          </p:cNvSpPr>
          <p:nvPr>
            <p:ph idx="1"/>
          </p:nvPr>
        </p:nvSpPr>
        <p:spPr/>
        <p:txBody>
          <a:bodyPr>
            <a:normAutofit fontScale="92500" lnSpcReduction="10000"/>
          </a:bodyPr>
          <a:lstStyle/>
          <a:p>
            <a:r>
              <a:rPr lang="en-US" sz="2400" b="1" dirty="0" smtClean="0"/>
              <a:t>Left-right symmetry </a:t>
            </a:r>
            <a:r>
              <a:rPr lang="en-US" sz="2400" dirty="0" smtClean="0"/>
              <a:t>to represent equal reception of love and wisdom, to be combined</a:t>
            </a:r>
          </a:p>
          <a:p>
            <a:r>
              <a:rPr lang="en-US" sz="2400" b="1" dirty="0" smtClean="0"/>
              <a:t>Brain: </a:t>
            </a:r>
            <a:r>
              <a:rPr lang="en-US" sz="2400" dirty="0" smtClean="0"/>
              <a:t>reception &amp; stabilization of higher levels</a:t>
            </a:r>
          </a:p>
          <a:p>
            <a:r>
              <a:rPr lang="en-US" sz="2400" b="1" dirty="0" smtClean="0"/>
              <a:t>Lungs: </a:t>
            </a:r>
            <a:r>
              <a:rPr lang="en-US" sz="2400" dirty="0" smtClean="0"/>
              <a:t>reception &amp; modulation of local rational environment</a:t>
            </a:r>
          </a:p>
          <a:p>
            <a:r>
              <a:rPr lang="en-US" sz="2400" b="1" dirty="0" smtClean="0"/>
              <a:t>Digestive system: </a:t>
            </a:r>
            <a:r>
              <a:rPr lang="en-US" sz="2400" dirty="0" smtClean="0"/>
              <a:t>swallowing &amp; digestion of local loves</a:t>
            </a:r>
          </a:p>
          <a:p>
            <a:r>
              <a:rPr lang="en-US" sz="2400" b="1" dirty="0" smtClean="0"/>
              <a:t>Senses: </a:t>
            </a:r>
            <a:r>
              <a:rPr lang="en-US" sz="2400" dirty="0" smtClean="0"/>
              <a:t>reception &amp; detection of forms (ideas) far &amp; near.</a:t>
            </a:r>
          </a:p>
          <a:p>
            <a:r>
              <a:rPr lang="en-US" sz="2400" b="1" dirty="0" smtClean="0"/>
              <a:t>Heart: </a:t>
            </a:r>
            <a:r>
              <a:rPr lang="en-US" sz="2400" dirty="0" smtClean="0"/>
              <a:t>initial power to circulate loves and rationality in body</a:t>
            </a:r>
          </a:p>
          <a:p>
            <a:r>
              <a:rPr lang="en-US" sz="2400" b="1" dirty="0" smtClean="0"/>
              <a:t>Skeleton: </a:t>
            </a:r>
            <a:r>
              <a:rPr lang="en-US" sz="2400" dirty="0" smtClean="0"/>
              <a:t>general firm principles that keep our life in shape</a:t>
            </a:r>
          </a:p>
          <a:p>
            <a:r>
              <a:rPr lang="en-US" sz="2400" b="1" dirty="0" smtClean="0"/>
              <a:t>Nervous system: </a:t>
            </a:r>
            <a:r>
              <a:rPr lang="en-US" sz="2400" dirty="0" smtClean="0"/>
              <a:t>spreading influence of controlling ideas</a:t>
            </a:r>
          </a:p>
          <a:p>
            <a:r>
              <a:rPr lang="en-US" sz="2400" b="1" dirty="0" smtClean="0"/>
              <a:t>Skin: </a:t>
            </a:r>
            <a:r>
              <a:rPr lang="en-US" sz="2400" dirty="0" smtClean="0"/>
              <a:t>the outmost levels that contain &amp; stabilize inner forms</a:t>
            </a:r>
          </a:p>
          <a:p>
            <a:r>
              <a:rPr lang="en-US" sz="2400" b="1" dirty="0" smtClean="0"/>
              <a:t>Hair: </a:t>
            </a:r>
            <a:r>
              <a:rPr lang="en-US" sz="2400" dirty="0" smtClean="0"/>
              <a:t>beyond the outermost levels &gt; physical actions &amp; power</a:t>
            </a:r>
          </a:p>
          <a:p>
            <a:r>
              <a:rPr lang="en-US" sz="2400" b="1" dirty="0" smtClean="0"/>
              <a:t>Feet: </a:t>
            </a:r>
            <a:r>
              <a:rPr lang="en-US" sz="2400" dirty="0" smtClean="0"/>
              <a:t>our outer levels that determine our spiritual place</a:t>
            </a:r>
            <a:endParaRPr lang="en-US" sz="2400" dirty="0"/>
          </a:p>
        </p:txBody>
      </p:sp>
      <p:sp>
        <p:nvSpPr>
          <p:cNvPr id="5" name="Date Placeholder 4"/>
          <p:cNvSpPr>
            <a:spLocks noGrp="1"/>
          </p:cNvSpPr>
          <p:nvPr>
            <p:ph type="dt" sz="half" idx="10"/>
          </p:nvPr>
        </p:nvSpPr>
        <p:spPr/>
        <p:txBody>
          <a:bodyPr/>
          <a:lstStyle/>
          <a:p>
            <a:r>
              <a:rPr lang="en-US" smtClean="0"/>
              <a:t>Feb 19, 2013</a:t>
            </a:r>
            <a:endParaRPr lang="en-US"/>
          </a:p>
        </p:txBody>
      </p:sp>
      <p:sp>
        <p:nvSpPr>
          <p:cNvPr id="6" name="Footer Placeholder 5"/>
          <p:cNvSpPr>
            <a:spLocks noGrp="1"/>
          </p:cNvSpPr>
          <p:nvPr>
            <p:ph type="ftr" sz="quarter" idx="11"/>
          </p:nvPr>
        </p:nvSpPr>
        <p:spPr/>
        <p:txBody>
          <a:bodyPr/>
          <a:lstStyle/>
          <a:p>
            <a:r>
              <a:rPr lang="en-US" smtClean="0"/>
              <a:t>Ian Thompson</a:t>
            </a:r>
            <a:endParaRPr lang="en-US"/>
          </a:p>
        </p:txBody>
      </p:sp>
      <p:sp>
        <p:nvSpPr>
          <p:cNvPr id="7" name="Slide Number Placeholder 6"/>
          <p:cNvSpPr>
            <a:spLocks noGrp="1"/>
          </p:cNvSpPr>
          <p:nvPr>
            <p:ph type="sldNum" sz="quarter" idx="12"/>
          </p:nvPr>
        </p:nvSpPr>
        <p:spPr/>
        <p:txBody>
          <a:bodyPr/>
          <a:lstStyle/>
          <a:p>
            <a:fld id="{31785F77-596B-3F4E-8F70-ABF30BBB5835}" type="slidenum">
              <a:rPr lang="en-US" smtClean="0"/>
              <a:t>10</a:t>
            </a:fld>
            <a:endParaRPr lang="en-US"/>
          </a:p>
        </p:txBody>
      </p:sp>
    </p:spTree>
    <p:extLst>
      <p:ext uri="{BB962C8B-B14F-4D97-AF65-F5344CB8AC3E}">
        <p14:creationId xmlns:p14="http://schemas.microsoft.com/office/powerpoint/2010/main" val="2344947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Theistic Science</a:t>
            </a:r>
            <a:endParaRPr lang="en-US" dirty="0"/>
          </a:p>
        </p:txBody>
      </p:sp>
      <p:sp>
        <p:nvSpPr>
          <p:cNvPr id="3" name="Content Placeholder 2"/>
          <p:cNvSpPr>
            <a:spLocks noGrp="1"/>
          </p:cNvSpPr>
          <p:nvPr>
            <p:ph idx="1"/>
          </p:nvPr>
        </p:nvSpPr>
        <p:spPr/>
        <p:txBody>
          <a:bodyPr/>
          <a:lstStyle/>
          <a:p>
            <a:r>
              <a:rPr lang="en-US" dirty="0" smtClean="0"/>
              <a:t>These ideas are just the beginning of a more complete Theistic Science.</a:t>
            </a:r>
          </a:p>
          <a:p>
            <a:r>
              <a:rPr lang="en-US" dirty="0" smtClean="0"/>
              <a:t>We need more scientific details and predictions about</a:t>
            </a:r>
          </a:p>
          <a:p>
            <a:pPr lvl="1"/>
            <a:r>
              <a:rPr lang="en-US" dirty="0" smtClean="0"/>
              <a:t>Connections between mind and brain</a:t>
            </a:r>
          </a:p>
          <a:p>
            <a:pPr lvl="1"/>
            <a:r>
              <a:rPr lang="en-US" dirty="0" smtClean="0"/>
              <a:t>Functions of neural networks</a:t>
            </a:r>
          </a:p>
          <a:p>
            <a:pPr lvl="1"/>
            <a:r>
              <a:rPr lang="en-US" dirty="0" smtClean="0"/>
              <a:t>Distribution of mind in all the body</a:t>
            </a:r>
          </a:p>
          <a:p>
            <a:pPr lvl="1"/>
            <a:r>
              <a:rPr lang="en-US" dirty="0" smtClean="0"/>
              <a:t>Mechanisms of sensation and perception</a:t>
            </a:r>
          </a:p>
          <a:p>
            <a:pPr marL="457200" lvl="1" indent="0">
              <a:buNone/>
            </a:pPr>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11</a:t>
            </a:fld>
            <a:endParaRPr lang="en-US"/>
          </a:p>
        </p:txBody>
      </p:sp>
    </p:spTree>
    <p:extLst>
      <p:ext uri="{BB962C8B-B14F-4D97-AF65-F5344CB8AC3E}">
        <p14:creationId xmlns:p14="http://schemas.microsoft.com/office/powerpoint/2010/main" val="4237894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Actions</a:t>
            </a:r>
            <a:endParaRPr lang="en-US" dirty="0"/>
          </a:p>
        </p:txBody>
      </p:sp>
      <p:sp>
        <p:nvSpPr>
          <p:cNvPr id="3" name="Content Placeholder 2"/>
          <p:cNvSpPr>
            <a:spLocks noGrp="1"/>
          </p:cNvSpPr>
          <p:nvPr>
            <p:ph idx="1"/>
          </p:nvPr>
        </p:nvSpPr>
        <p:spPr/>
        <p:txBody>
          <a:bodyPr/>
          <a:lstStyle/>
          <a:p>
            <a:r>
              <a:rPr lang="en-US" dirty="0" smtClean="0"/>
              <a:t>All mental action depends on combinations of thought and feelings:</a:t>
            </a:r>
          </a:p>
          <a:p>
            <a:pPr lvl="1"/>
            <a:r>
              <a:rPr lang="en-US" dirty="0"/>
              <a:t>o</a:t>
            </a:r>
            <a:r>
              <a:rPr lang="en-US" dirty="0" smtClean="0"/>
              <a:t>f Love and Wisdom (if in spiritual)</a:t>
            </a:r>
          </a:p>
          <a:p>
            <a:pPr lvl="1"/>
            <a:r>
              <a:rPr lang="en-US" dirty="0" smtClean="0"/>
              <a:t>of thoughts and desires (if in mental)</a:t>
            </a:r>
          </a:p>
          <a:p>
            <a:pPr lvl="1"/>
            <a:r>
              <a:rPr lang="en-US" dirty="0" smtClean="0"/>
              <a:t>cognitive and affective processes (in psychology)</a:t>
            </a:r>
          </a:p>
          <a:p>
            <a:r>
              <a:rPr lang="en-US" dirty="0" smtClean="0"/>
              <a:t>Metaphor: a kind of ‘marriage’ of equals</a:t>
            </a:r>
          </a:p>
          <a:p>
            <a:r>
              <a:rPr lang="en-US" dirty="0" smtClean="0"/>
              <a:t>Eventually mental actions produce physical actions.</a:t>
            </a:r>
          </a:p>
          <a:p>
            <a:endParaRPr lang="en-US" dirty="0" smtClean="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12</a:t>
            </a:fld>
            <a:endParaRPr lang="en-US"/>
          </a:p>
        </p:txBody>
      </p:sp>
    </p:spTree>
    <p:extLst>
      <p:ext uri="{BB962C8B-B14F-4D97-AF65-F5344CB8AC3E}">
        <p14:creationId xmlns:p14="http://schemas.microsoft.com/office/powerpoint/2010/main" val="3141505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Growth</a:t>
            </a:r>
            <a:endParaRPr lang="en-US" dirty="0"/>
          </a:p>
        </p:txBody>
      </p:sp>
      <p:sp>
        <p:nvSpPr>
          <p:cNvPr id="3" name="Content Placeholder 2"/>
          <p:cNvSpPr>
            <a:spLocks noGrp="1"/>
          </p:cNvSpPr>
          <p:nvPr>
            <p:ph idx="1"/>
          </p:nvPr>
        </p:nvSpPr>
        <p:spPr/>
        <p:txBody>
          <a:bodyPr/>
          <a:lstStyle/>
          <a:p>
            <a:r>
              <a:rPr lang="en-US" dirty="0" smtClean="0"/>
              <a:t>Mental growth is the awakening of new degrees above the present consciousness</a:t>
            </a:r>
          </a:p>
          <a:p>
            <a:r>
              <a:rPr lang="en-US" dirty="0" smtClean="0"/>
              <a:t>Depends first on new </a:t>
            </a:r>
            <a:r>
              <a:rPr lang="en-US" u="sng" dirty="0" smtClean="0"/>
              <a:t>actions</a:t>
            </a:r>
            <a:r>
              <a:rPr lang="en-US" dirty="0"/>
              <a:t> </a:t>
            </a:r>
            <a:r>
              <a:rPr lang="en-US" dirty="0" smtClean="0"/>
              <a:t>that provide framework for possible new receptions</a:t>
            </a:r>
          </a:p>
          <a:p>
            <a:r>
              <a:rPr lang="en-US" dirty="0" smtClean="0"/>
              <a:t>The actions are </a:t>
            </a:r>
            <a:r>
              <a:rPr lang="en-US" u="sng" dirty="0" smtClean="0"/>
              <a:t>ultimately</a:t>
            </a:r>
            <a:r>
              <a:rPr lang="en-US" dirty="0" smtClean="0"/>
              <a:t> physical.</a:t>
            </a:r>
          </a:p>
          <a:p>
            <a:pPr lvl="1"/>
            <a:r>
              <a:rPr lang="en-US" dirty="0" smtClean="0"/>
              <a:t>Physical actions provide permanent changes</a:t>
            </a:r>
          </a:p>
          <a:p>
            <a:r>
              <a:rPr lang="en-US" u="sng" dirty="0" smtClean="0"/>
              <a:t>Then</a:t>
            </a:r>
            <a:r>
              <a:rPr lang="en-US" dirty="0" smtClean="0"/>
              <a:t> new thoughts and affections can be more persistently present &amp; effective.</a:t>
            </a:r>
            <a:endParaRPr lang="en-US" dirty="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13</a:t>
            </a:fld>
            <a:endParaRPr lang="en-US"/>
          </a:p>
        </p:txBody>
      </p:sp>
    </p:spTree>
    <p:extLst>
      <p:ext uri="{BB962C8B-B14F-4D97-AF65-F5344CB8AC3E}">
        <p14:creationId xmlns:p14="http://schemas.microsoft.com/office/powerpoint/2010/main" val="3047050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growth (bad ideas)</a:t>
            </a:r>
            <a:endParaRPr lang="en-US" dirty="0"/>
          </a:p>
        </p:txBody>
      </p:sp>
      <p:sp>
        <p:nvSpPr>
          <p:cNvPr id="6" name="Content Placeholder 5"/>
          <p:cNvSpPr>
            <a:spLocks noGrp="1"/>
          </p:cNvSpPr>
          <p:nvPr>
            <p:ph idx="1"/>
          </p:nvPr>
        </p:nvSpPr>
        <p:spPr/>
        <p:txBody>
          <a:bodyPr>
            <a:noAutofit/>
          </a:bodyPr>
          <a:lstStyle/>
          <a:p>
            <a:r>
              <a:rPr lang="en-US" sz="1800" b="1" i="1" dirty="0"/>
              <a:t>Elevated, expanded, rotated, vibrated (etc.) consciousness: </a:t>
            </a:r>
            <a:r>
              <a:rPr lang="en-US" sz="1800" dirty="0"/>
              <a:t>Expanding our consciousness even to the whole universe and over all time, or making it run fast or slow, does not show us what is spiritual, let alone help us regenerate.</a:t>
            </a:r>
          </a:p>
          <a:p>
            <a:r>
              <a:rPr lang="en-US" sz="1800" b="1" i="1" dirty="0" smtClean="0"/>
              <a:t>Belief</a:t>
            </a:r>
            <a:r>
              <a:rPr lang="en-US" sz="1800" i="1" dirty="0"/>
              <a:t>: </a:t>
            </a:r>
            <a:r>
              <a:rPr lang="en-US" sz="1800" dirty="0"/>
              <a:t>since this is just in the understanding and does not change loves in the will. </a:t>
            </a:r>
          </a:p>
          <a:p>
            <a:r>
              <a:rPr lang="en-US" sz="1800" b="1" i="1" dirty="0" smtClean="0"/>
              <a:t>Knowledge, even of truths (wisdom): </a:t>
            </a:r>
            <a:r>
              <a:rPr lang="en-US" sz="1800" dirty="0" smtClean="0"/>
              <a:t>knowledge of what is true, even of what is good, is no use unless it is used to reform the will. It is ‘faith alone’ to think that only knowledge is efficacious. </a:t>
            </a:r>
          </a:p>
          <a:p>
            <a:r>
              <a:rPr lang="en-US" sz="1800" b="1" i="1" dirty="0" smtClean="0"/>
              <a:t>Blind </a:t>
            </a:r>
            <a:r>
              <a:rPr lang="en-US" sz="1800" b="1" i="1" dirty="0"/>
              <a:t>obedience: </a:t>
            </a:r>
            <a:r>
              <a:rPr lang="en-US" sz="1800" dirty="0"/>
              <a:t>obedience to truth is fruitful, but blind obedience has no input from wisdom in the understanding. </a:t>
            </a:r>
          </a:p>
          <a:p>
            <a:r>
              <a:rPr lang="en-US" sz="1800" b="1" i="1" dirty="0"/>
              <a:t>Good intentions or love</a:t>
            </a:r>
            <a:r>
              <a:rPr lang="en-US" sz="1800" i="1" dirty="0"/>
              <a:t>: </a:t>
            </a:r>
            <a:r>
              <a:rPr lang="en-US" sz="1800" dirty="0"/>
              <a:t>love needs wisdom in order to act for good </a:t>
            </a:r>
            <a:r>
              <a:rPr lang="en-US" sz="1800" dirty="0" smtClean="0"/>
              <a:t>purposes</a:t>
            </a:r>
            <a:r>
              <a:rPr lang="en-US" sz="1800" dirty="0"/>
              <a:t>. Good intentions ‘mean well’ but often stray through lack of insight, even lack of common sense. </a:t>
            </a:r>
          </a:p>
          <a:p>
            <a:r>
              <a:rPr lang="en-US" sz="1800" b="1" i="1" dirty="0"/>
              <a:t>Suffering</a:t>
            </a:r>
            <a:r>
              <a:rPr lang="en-US" sz="1800" i="1" dirty="0"/>
              <a:t>: </a:t>
            </a:r>
            <a:r>
              <a:rPr lang="en-US" sz="1800" dirty="0"/>
              <a:t>suffering by itself is something that happens to us not </a:t>
            </a:r>
            <a:r>
              <a:rPr lang="en-US" sz="1800" dirty="0" smtClean="0"/>
              <a:t>something </a:t>
            </a:r>
            <a:r>
              <a:rPr lang="en-US" sz="1800" dirty="0"/>
              <a:t>we do. There are many causes of suffering (natural and </a:t>
            </a:r>
            <a:r>
              <a:rPr lang="en-US" sz="1800" dirty="0" smtClean="0"/>
              <a:t>human</a:t>
            </a:r>
            <a:r>
              <a:rPr lang="en-US" sz="1800" dirty="0"/>
              <a:t>); what is spiritually significant is how we </a:t>
            </a:r>
            <a:r>
              <a:rPr lang="en-US" sz="1800" u="sng" dirty="0"/>
              <a:t>respond</a:t>
            </a:r>
            <a:r>
              <a:rPr lang="en-US" sz="1800" dirty="0"/>
              <a:t> to these</a:t>
            </a:r>
            <a:r>
              <a:rPr lang="en-US" sz="1800" dirty="0" smtClean="0"/>
              <a:t>.</a:t>
            </a:r>
          </a:p>
        </p:txBody>
      </p:sp>
      <p:sp>
        <p:nvSpPr>
          <p:cNvPr id="3" name="Date Placeholder 2"/>
          <p:cNvSpPr>
            <a:spLocks noGrp="1"/>
          </p:cNvSpPr>
          <p:nvPr>
            <p:ph type="dt" sz="half" idx="10"/>
          </p:nvPr>
        </p:nvSpPr>
        <p:spPr/>
        <p:txBody>
          <a:bodyPr/>
          <a:lstStyle/>
          <a:p>
            <a:r>
              <a:rPr lang="en-US" smtClean="0"/>
              <a:t>Feb 19, 2013</a:t>
            </a:r>
            <a:endParaRPr lang="en-US"/>
          </a:p>
        </p:txBody>
      </p:sp>
      <p:sp>
        <p:nvSpPr>
          <p:cNvPr id="4" name="Footer Placeholder 3"/>
          <p:cNvSpPr>
            <a:spLocks noGrp="1"/>
          </p:cNvSpPr>
          <p:nvPr>
            <p:ph type="ftr" sz="quarter" idx="11"/>
          </p:nvPr>
        </p:nvSpPr>
        <p:spPr/>
        <p:txBody>
          <a:bodyPr/>
          <a:lstStyle/>
          <a:p>
            <a:r>
              <a:rPr lang="en-US" smtClean="0"/>
              <a:t>Ian Thompson</a:t>
            </a:r>
            <a:endParaRPr lang="en-US"/>
          </a:p>
        </p:txBody>
      </p:sp>
      <p:sp>
        <p:nvSpPr>
          <p:cNvPr id="5" name="Slide Number Placeholder 4"/>
          <p:cNvSpPr>
            <a:spLocks noGrp="1"/>
          </p:cNvSpPr>
          <p:nvPr>
            <p:ph type="sldNum" sz="quarter" idx="12"/>
          </p:nvPr>
        </p:nvSpPr>
        <p:spPr/>
        <p:txBody>
          <a:bodyPr/>
          <a:lstStyle/>
          <a:p>
            <a:fld id="{31785F77-596B-3F4E-8F70-ABF30BBB5835}" type="slidenum">
              <a:rPr lang="en-US" smtClean="0"/>
              <a:t>14</a:t>
            </a:fld>
            <a:endParaRPr lang="en-US"/>
          </a:p>
        </p:txBody>
      </p:sp>
    </p:spTree>
    <p:extLst>
      <p:ext uri="{BB962C8B-B14F-4D97-AF65-F5344CB8AC3E}">
        <p14:creationId xmlns:p14="http://schemas.microsoft.com/office/powerpoint/2010/main" val="2100872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Ennead (set of 9) of sub-levels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1116536"/>
              </p:ext>
            </p:extLst>
          </p:nvPr>
        </p:nvGraphicFramePr>
        <p:xfrm>
          <a:off x="457200" y="1600200"/>
          <a:ext cx="8229600" cy="1752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1: Spiritual degree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love in the spirit </a:t>
                      </a:r>
                      <a:endParaRPr lang="en-US" dirty="0" smtClean="0"/>
                    </a:p>
                  </a:txBody>
                  <a:tcPr/>
                </a:tc>
                <a:tc>
                  <a:txBody>
                    <a:bodyPr/>
                    <a:lstStyle/>
                    <a:p>
                      <a:r>
                        <a:rPr lang="en-US" sz="1800" b="1" kern="1200" dirty="0" smtClean="0">
                          <a:solidFill>
                            <a:schemeClr val="lt1"/>
                          </a:solidFill>
                          <a:effectLst/>
                          <a:latin typeface="+mn-lt"/>
                          <a:ea typeface="+mn-ea"/>
                          <a:cs typeface="+mn-cs"/>
                        </a:rPr>
                        <a:t>2: Mental degree </a:t>
                      </a:r>
                      <a:endParaRPr lang="en-US" dirty="0" smtClean="0"/>
                    </a:p>
                    <a:p>
                      <a:r>
                        <a:rPr lang="en-US" sz="1800" b="1" kern="1200" dirty="0" smtClean="0">
                          <a:solidFill>
                            <a:schemeClr val="lt1"/>
                          </a:solidFill>
                          <a:effectLst/>
                          <a:latin typeface="+mn-lt"/>
                          <a:ea typeface="+mn-ea"/>
                          <a:cs typeface="+mn-cs"/>
                        </a:rPr>
                        <a:t>thoughts in mind </a:t>
                      </a:r>
                      <a:endParaRPr lang="en-US" dirty="0"/>
                    </a:p>
                  </a:txBody>
                  <a:tcPr/>
                </a:tc>
                <a:tc>
                  <a:txBody>
                    <a:bodyPr/>
                    <a:lstStyle/>
                    <a:p>
                      <a:r>
                        <a:rPr lang="en-US" sz="1800" b="1" kern="1200" dirty="0" smtClean="0">
                          <a:solidFill>
                            <a:schemeClr val="lt1"/>
                          </a:solidFill>
                          <a:effectLst/>
                          <a:latin typeface="+mn-lt"/>
                          <a:ea typeface="+mn-ea"/>
                          <a:cs typeface="+mn-cs"/>
                        </a:rPr>
                        <a:t>3: Physical degree </a:t>
                      </a:r>
                      <a:endParaRPr lang="en-US" dirty="0" smtClean="0"/>
                    </a:p>
                    <a:p>
                      <a:r>
                        <a:rPr lang="en-US" sz="1800" b="1" kern="1200" dirty="0" smtClean="0">
                          <a:solidFill>
                            <a:schemeClr val="lt1"/>
                          </a:solidFill>
                          <a:effectLst/>
                          <a:latin typeface="+mn-lt"/>
                          <a:ea typeface="+mn-ea"/>
                          <a:cs typeface="+mn-cs"/>
                        </a:rPr>
                        <a:t>actions in the body </a:t>
                      </a:r>
                      <a:endParaRPr lang="en-US"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i="0" kern="1200" dirty="0" smtClean="0">
                          <a:solidFill>
                            <a:schemeClr val="dk1"/>
                          </a:solidFill>
                          <a:effectLst/>
                          <a:latin typeface="+mn-lt"/>
                          <a:ea typeface="+mn-ea"/>
                          <a:cs typeface="+mn-cs"/>
                        </a:rPr>
                        <a:t>Love of loving: 1.1 </a:t>
                      </a:r>
                      <a:endParaRPr lang="en-US" i="0" dirty="0" smtClean="0"/>
                    </a:p>
                  </a:txBody>
                  <a:tcPr/>
                </a:tc>
                <a:tc>
                  <a:txBody>
                    <a:bodyPr/>
                    <a:lstStyle/>
                    <a:p>
                      <a:r>
                        <a:rPr lang="en-US" dirty="0" smtClean="0"/>
                        <a:t>Thoughts</a:t>
                      </a:r>
                      <a:r>
                        <a:rPr lang="en-US" baseline="0" dirty="0" smtClean="0"/>
                        <a:t> of loves: 2.1</a:t>
                      </a:r>
                      <a:endParaRPr lang="en-US" dirty="0"/>
                    </a:p>
                  </a:txBody>
                  <a:tcPr/>
                </a:tc>
                <a:tc>
                  <a:txBody>
                    <a:bodyPr/>
                    <a:lstStyle/>
                    <a:p>
                      <a:r>
                        <a:rPr lang="en-US" dirty="0" smtClean="0"/>
                        <a:t>Effects from ends: 3.1</a:t>
                      </a:r>
                      <a:endParaRPr lang="en-US" dirty="0"/>
                    </a:p>
                  </a:txBody>
                  <a:tcPr/>
                </a:tc>
              </a:tr>
              <a:tr h="370840">
                <a:tc>
                  <a:txBody>
                    <a:bodyPr/>
                    <a:lstStyle/>
                    <a:p>
                      <a:r>
                        <a:rPr lang="en-US" dirty="0" smtClean="0"/>
                        <a:t>Love of thoughts:</a:t>
                      </a:r>
                      <a:r>
                        <a:rPr lang="en-US" baseline="0" dirty="0" smtClean="0"/>
                        <a:t> 1.2</a:t>
                      </a:r>
                      <a:endParaRPr lang="en-US" dirty="0"/>
                    </a:p>
                  </a:txBody>
                  <a:tcPr/>
                </a:tc>
                <a:tc>
                  <a:txBody>
                    <a:bodyPr/>
                    <a:lstStyle/>
                    <a:p>
                      <a:r>
                        <a:rPr lang="en-US" dirty="0" smtClean="0"/>
                        <a:t>Thoughts</a:t>
                      </a:r>
                      <a:r>
                        <a:rPr lang="en-US" baseline="0" dirty="0" smtClean="0"/>
                        <a:t> of thoughts: 2.2</a:t>
                      </a:r>
                      <a:endParaRPr lang="en-US" dirty="0"/>
                    </a:p>
                  </a:txBody>
                  <a:tcPr/>
                </a:tc>
                <a:tc>
                  <a:txBody>
                    <a:bodyPr/>
                    <a:lstStyle/>
                    <a:p>
                      <a:r>
                        <a:rPr lang="en-US" dirty="0" smtClean="0"/>
                        <a:t>Effects from thoughts:</a:t>
                      </a:r>
                      <a:r>
                        <a:rPr lang="en-US" baseline="0" dirty="0" smtClean="0"/>
                        <a:t> 3.2</a:t>
                      </a:r>
                      <a:endParaRPr lang="en-US" dirty="0"/>
                    </a:p>
                  </a:txBody>
                  <a:tcPr/>
                </a:tc>
              </a:tr>
              <a:tr h="370840">
                <a:tc>
                  <a:txBody>
                    <a:bodyPr/>
                    <a:lstStyle/>
                    <a:p>
                      <a:r>
                        <a:rPr lang="en-US" dirty="0" smtClean="0"/>
                        <a:t>Love of actions: 1.3</a:t>
                      </a:r>
                      <a:endParaRPr lang="en-US" dirty="0"/>
                    </a:p>
                  </a:txBody>
                  <a:tcPr/>
                </a:tc>
                <a:tc>
                  <a:txBody>
                    <a:bodyPr/>
                    <a:lstStyle/>
                    <a:p>
                      <a:r>
                        <a:rPr lang="en-US" dirty="0" smtClean="0"/>
                        <a:t>Thoughts of actions: 2.3</a:t>
                      </a:r>
                      <a:endParaRPr lang="en-US" dirty="0"/>
                    </a:p>
                  </a:txBody>
                  <a:tcPr/>
                </a:tc>
                <a:tc>
                  <a:txBody>
                    <a:bodyPr/>
                    <a:lstStyle/>
                    <a:p>
                      <a:r>
                        <a:rPr lang="en-US" dirty="0" smtClean="0"/>
                        <a:t>Effects</a:t>
                      </a:r>
                      <a:r>
                        <a:rPr lang="en-US" baseline="0" dirty="0" smtClean="0"/>
                        <a:t> from actions: 3.3</a:t>
                      </a:r>
                      <a:endParaRPr lang="en-US" dirty="0"/>
                    </a:p>
                  </a:txBody>
                  <a:tcPr/>
                </a:tc>
              </a:tr>
            </a:tbl>
          </a:graphicData>
        </a:graphic>
      </p:graphicFrame>
      <p:sp>
        <p:nvSpPr>
          <p:cNvPr id="4" name="Date Placeholder 3"/>
          <p:cNvSpPr>
            <a:spLocks noGrp="1"/>
          </p:cNvSpPr>
          <p:nvPr>
            <p:ph type="dt" sz="half" idx="10"/>
          </p:nvPr>
        </p:nvSpPr>
        <p:spPr/>
        <p:txBody>
          <a:bodyPr/>
          <a:lstStyle/>
          <a:p>
            <a:r>
              <a:rPr lang="en-US" dirty="0" smtClean="0"/>
              <a:t>Feb 19, 2013</a:t>
            </a:r>
            <a:endParaRPr lang="en-US" dirty="0"/>
          </a:p>
        </p:txBody>
      </p:sp>
      <p:sp>
        <p:nvSpPr>
          <p:cNvPr id="5" name="Footer Placeholder 4"/>
          <p:cNvSpPr>
            <a:spLocks noGrp="1"/>
          </p:cNvSpPr>
          <p:nvPr>
            <p:ph type="ftr" sz="quarter" idx="11"/>
          </p:nvPr>
        </p:nvSpPr>
        <p:spPr/>
        <p:txBody>
          <a:bodyPr/>
          <a:lstStyle/>
          <a:p>
            <a:r>
              <a:rPr lang="en-US" dirty="0" smtClean="0"/>
              <a:t>Ian Thompson</a:t>
            </a:r>
            <a:endParaRPr lang="en-US" dirty="0"/>
          </a:p>
        </p:txBody>
      </p:sp>
      <p:sp>
        <p:nvSpPr>
          <p:cNvPr id="6" name="Slide Number Placeholder 5"/>
          <p:cNvSpPr>
            <a:spLocks noGrp="1"/>
          </p:cNvSpPr>
          <p:nvPr>
            <p:ph type="sldNum" sz="quarter" idx="12"/>
          </p:nvPr>
        </p:nvSpPr>
        <p:spPr/>
        <p:txBody>
          <a:bodyPr/>
          <a:lstStyle/>
          <a:p>
            <a:fld id="{31785F77-596B-3F4E-8F70-ABF30BBB5835}" type="slidenum">
              <a:rPr lang="en-US" smtClean="0"/>
              <a:t>15</a:t>
            </a:fld>
            <a:endParaRPr lang="en-US"/>
          </a:p>
        </p:txBody>
      </p:sp>
      <p:graphicFrame>
        <p:nvGraphicFramePr>
          <p:cNvPr id="9" name="Content Placeholder 6"/>
          <p:cNvGraphicFramePr>
            <a:graphicFrameLocks/>
          </p:cNvGraphicFramePr>
          <p:nvPr>
            <p:extLst>
              <p:ext uri="{D42A27DB-BD31-4B8C-83A1-F6EECF244321}">
                <p14:modId xmlns:p14="http://schemas.microsoft.com/office/powerpoint/2010/main" val="1945298180"/>
              </p:ext>
            </p:extLst>
          </p:nvPr>
        </p:nvGraphicFramePr>
        <p:xfrm>
          <a:off x="500994" y="3618973"/>
          <a:ext cx="8229600" cy="21996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Spiritual</a:t>
                      </a:r>
                    </a:p>
                  </a:txBody>
                  <a:tcPr>
                    <a:solidFill>
                      <a:srgbClr val="660066"/>
                    </a:solidFill>
                  </a:tcPr>
                </a:tc>
                <a:tc>
                  <a:txBody>
                    <a:bodyPr/>
                    <a:lstStyle/>
                    <a:p>
                      <a:pPr algn="ctr"/>
                      <a:r>
                        <a:rPr lang="en-US" dirty="0" smtClean="0"/>
                        <a:t>Mental</a:t>
                      </a:r>
                      <a:endParaRPr lang="en-US" dirty="0"/>
                    </a:p>
                  </a:txBody>
                  <a:tcPr>
                    <a:solidFill>
                      <a:srgbClr val="660066"/>
                    </a:solidFill>
                  </a:tcPr>
                </a:tc>
                <a:tc>
                  <a:txBody>
                    <a:bodyPr/>
                    <a:lstStyle/>
                    <a:p>
                      <a:pPr algn="ctr"/>
                      <a:r>
                        <a:rPr lang="en-US" dirty="0" smtClean="0"/>
                        <a:t>Physical</a:t>
                      </a:r>
                    </a:p>
                  </a:txBody>
                  <a:tcPr>
                    <a:solidFill>
                      <a:srgbClr val="66006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dk1"/>
                          </a:solidFill>
                          <a:effectLst/>
                          <a:latin typeface="+mn-lt"/>
                          <a:ea typeface="+mn-ea"/>
                          <a:cs typeface="+mn-cs"/>
                        </a:rPr>
                        <a:t>Celestial heaven</a:t>
                      </a:r>
                      <a:endParaRPr lang="en-US" b="1" i="0" dirty="0" smtClean="0"/>
                    </a:p>
                  </a:txBody>
                  <a:tcPr/>
                </a:tc>
                <a:tc>
                  <a:txBody>
                    <a:bodyPr/>
                    <a:lstStyle/>
                    <a:p>
                      <a:r>
                        <a:rPr lang="en-US" sz="1600" dirty="0" smtClean="0"/>
                        <a:t>Thoughts</a:t>
                      </a:r>
                      <a:r>
                        <a:rPr lang="en-US" sz="1600" baseline="0" dirty="0" smtClean="0"/>
                        <a:t> of loves: 2.1</a:t>
                      </a:r>
                    </a:p>
                    <a:p>
                      <a:r>
                        <a:rPr lang="en-US" b="1" baseline="0" dirty="0" smtClean="0"/>
                        <a:t>Interior rational</a:t>
                      </a:r>
                      <a:endParaRPr lang="en-US" b="1" dirty="0"/>
                    </a:p>
                  </a:txBody>
                  <a:tcPr/>
                </a:tc>
                <a:tc>
                  <a:txBody>
                    <a:bodyPr/>
                    <a:lstStyle/>
                    <a:p>
                      <a:r>
                        <a:rPr lang="en-US" sz="1600" dirty="0" smtClean="0"/>
                        <a:t>Effects from ends: 3.1</a:t>
                      </a:r>
                    </a:p>
                    <a:p>
                      <a:r>
                        <a:rPr lang="en-US" b="1" dirty="0" err="1" smtClean="0"/>
                        <a:t>Pregeometric</a:t>
                      </a:r>
                      <a:r>
                        <a:rPr lang="en-US" b="1" baseline="0" dirty="0" smtClean="0"/>
                        <a:t> physics</a:t>
                      </a:r>
                      <a:endParaRPr lang="en-US" b="1" dirty="0"/>
                    </a:p>
                  </a:txBody>
                  <a:tcPr/>
                </a:tc>
              </a:tr>
              <a:tr h="370840">
                <a:tc>
                  <a:txBody>
                    <a:bodyPr/>
                    <a:lstStyle/>
                    <a:p>
                      <a:r>
                        <a:rPr lang="en-US" sz="1600" dirty="0" smtClean="0"/>
                        <a:t>Love of thoughts:</a:t>
                      </a:r>
                      <a:r>
                        <a:rPr lang="en-US" sz="1600" baseline="0" dirty="0" smtClean="0"/>
                        <a:t> 1.2</a:t>
                      </a:r>
                    </a:p>
                    <a:p>
                      <a:r>
                        <a:rPr lang="en-US" b="1" baseline="0" dirty="0" smtClean="0"/>
                        <a:t>Spiritual heaven</a:t>
                      </a:r>
                      <a:endParaRPr lang="en-US" b="1" dirty="0"/>
                    </a:p>
                  </a:txBody>
                  <a:tcPr/>
                </a:tc>
                <a:tc>
                  <a:txBody>
                    <a:bodyPr/>
                    <a:lstStyle/>
                    <a:p>
                      <a:r>
                        <a:rPr lang="en-US" sz="1600" dirty="0" smtClean="0"/>
                        <a:t>Thoughts</a:t>
                      </a:r>
                      <a:r>
                        <a:rPr lang="en-US" sz="1600" baseline="0" dirty="0" smtClean="0"/>
                        <a:t> of thoughts: 2.2</a:t>
                      </a:r>
                    </a:p>
                    <a:p>
                      <a:r>
                        <a:rPr lang="en-US" b="1" baseline="0" dirty="0" smtClean="0"/>
                        <a:t>Scientific rational</a:t>
                      </a:r>
                      <a:endParaRPr lang="en-US" b="1" dirty="0"/>
                    </a:p>
                  </a:txBody>
                  <a:tcPr/>
                </a:tc>
                <a:tc>
                  <a:txBody>
                    <a:bodyPr/>
                    <a:lstStyle/>
                    <a:p>
                      <a:r>
                        <a:rPr lang="en-US" sz="1600" dirty="0" smtClean="0"/>
                        <a:t>Effects from thoughts:</a:t>
                      </a:r>
                      <a:r>
                        <a:rPr lang="en-US" sz="1600" baseline="0" dirty="0" smtClean="0"/>
                        <a:t> 3.2</a:t>
                      </a:r>
                    </a:p>
                    <a:p>
                      <a:r>
                        <a:rPr lang="en-US" b="1" baseline="0" dirty="0" smtClean="0"/>
                        <a:t>Virtual physical processes</a:t>
                      </a:r>
                      <a:endParaRPr lang="en-US" b="1" dirty="0"/>
                    </a:p>
                  </a:txBody>
                  <a:tcPr/>
                </a:tc>
              </a:tr>
              <a:tr h="370840">
                <a:tc>
                  <a:txBody>
                    <a:bodyPr/>
                    <a:lstStyle/>
                    <a:p>
                      <a:r>
                        <a:rPr lang="en-US" sz="1600" dirty="0" smtClean="0"/>
                        <a:t>Love of actions: 1.3</a:t>
                      </a:r>
                    </a:p>
                    <a:p>
                      <a:r>
                        <a:rPr lang="en-US" b="1" dirty="0" smtClean="0"/>
                        <a:t>Spiritual-natural</a:t>
                      </a:r>
                      <a:r>
                        <a:rPr lang="en-US" b="1" baseline="0" dirty="0" smtClean="0"/>
                        <a:t> heaven</a:t>
                      </a:r>
                      <a:endParaRPr lang="en-US" b="1" dirty="0"/>
                    </a:p>
                  </a:txBody>
                  <a:tcPr/>
                </a:tc>
                <a:tc>
                  <a:txBody>
                    <a:bodyPr/>
                    <a:lstStyle/>
                    <a:p>
                      <a:r>
                        <a:rPr lang="en-US" sz="1600" dirty="0" smtClean="0"/>
                        <a:t>Thoughts of actions: 2.3</a:t>
                      </a:r>
                    </a:p>
                    <a:p>
                      <a:r>
                        <a:rPr lang="en-US" b="1" dirty="0" smtClean="0"/>
                        <a:t>Exterior</a:t>
                      </a:r>
                      <a:r>
                        <a:rPr lang="en-US" b="1" baseline="0" dirty="0" smtClean="0"/>
                        <a:t> mind</a:t>
                      </a:r>
                      <a:endParaRPr lang="en-US" b="1" dirty="0"/>
                    </a:p>
                  </a:txBody>
                  <a:tcPr/>
                </a:tc>
                <a:tc>
                  <a:txBody>
                    <a:bodyPr/>
                    <a:lstStyle/>
                    <a:p>
                      <a:r>
                        <a:rPr lang="en-US" sz="1600" dirty="0" smtClean="0"/>
                        <a:t>Effects</a:t>
                      </a:r>
                      <a:r>
                        <a:rPr lang="en-US" sz="1600" baseline="0" dirty="0" smtClean="0"/>
                        <a:t> from actions: 3.3</a:t>
                      </a:r>
                    </a:p>
                    <a:p>
                      <a:r>
                        <a:rPr lang="en-US" b="1" baseline="0" dirty="0" smtClean="0"/>
                        <a:t>Actual physical processes</a:t>
                      </a:r>
                      <a:endParaRPr lang="en-US" b="1" dirty="0"/>
                    </a:p>
                  </a:txBody>
                  <a:tcPr/>
                </a:tc>
              </a:tr>
            </a:tbl>
          </a:graphicData>
        </a:graphic>
      </p:graphicFrame>
      <p:cxnSp>
        <p:nvCxnSpPr>
          <p:cNvPr id="15" name="Straight Arrow Connector 14"/>
          <p:cNvCxnSpPr/>
          <p:nvPr/>
        </p:nvCxnSpPr>
        <p:spPr>
          <a:xfrm flipV="1">
            <a:off x="2715281" y="4335979"/>
            <a:ext cx="569333" cy="108034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5450467" y="4335979"/>
            <a:ext cx="569333" cy="1080345"/>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90495" y="87596"/>
            <a:ext cx="1161872" cy="369332"/>
          </a:xfrm>
          <a:prstGeom prst="rect">
            <a:avLst/>
          </a:prstGeom>
          <a:noFill/>
        </p:spPr>
        <p:txBody>
          <a:bodyPr wrap="none" rtlCol="0">
            <a:spAutoFit/>
          </a:bodyPr>
          <a:lstStyle/>
          <a:p>
            <a:r>
              <a:rPr lang="en-US" dirty="0" smtClean="0"/>
              <a:t>Reminder:</a:t>
            </a:r>
            <a:endParaRPr lang="en-US" dirty="0"/>
          </a:p>
        </p:txBody>
      </p:sp>
    </p:spTree>
    <p:extLst>
      <p:ext uri="{BB962C8B-B14F-4D97-AF65-F5344CB8AC3E}">
        <p14:creationId xmlns:p14="http://schemas.microsoft.com/office/powerpoint/2010/main" val="3454459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dirty="0" smtClean="0"/>
              <a:t>Mental growth: childhood to old age</a:t>
            </a:r>
            <a:endParaRPr lang="en-US" sz="3600" dirty="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16</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727310342"/>
              </p:ext>
            </p:extLst>
          </p:nvPr>
        </p:nvGraphicFramePr>
        <p:xfrm>
          <a:off x="4399390" y="2729104"/>
          <a:ext cx="3984054" cy="1828800"/>
        </p:xfrm>
        <a:graphic>
          <a:graphicData uri="http://schemas.openxmlformats.org/drawingml/2006/table">
            <a:tbl>
              <a:tblPr bandRow="1">
                <a:tableStyleId>{5C22544A-7EE6-4342-B048-85BDC9FD1C3A}</a:tableStyleId>
              </a:tblPr>
              <a:tblGrid>
                <a:gridCol w="2392841"/>
                <a:gridCol w="1591213"/>
              </a:tblGrid>
              <a:tr h="596960">
                <a:tc>
                  <a:txBody>
                    <a:bodyPr/>
                    <a:lstStyle/>
                    <a:p>
                      <a:r>
                        <a:rPr lang="en-US" sz="1600" dirty="0" smtClean="0"/>
                        <a:t>Thoughts</a:t>
                      </a:r>
                      <a:r>
                        <a:rPr lang="en-US" sz="1600" baseline="0" dirty="0" smtClean="0"/>
                        <a:t> of loves: 2.1</a:t>
                      </a:r>
                    </a:p>
                    <a:p>
                      <a:r>
                        <a:rPr lang="en-US" b="1" baseline="0" dirty="0" smtClean="0"/>
                        <a:t>Interior rational</a:t>
                      </a:r>
                      <a:endParaRPr lang="en-US" b="1" dirty="0"/>
                    </a:p>
                  </a:txBody>
                  <a:tcPr/>
                </a:tc>
                <a:tc>
                  <a:txBody>
                    <a:bodyPr/>
                    <a:lstStyle/>
                    <a:p>
                      <a:r>
                        <a:rPr lang="en-US" b="1" dirty="0" smtClean="0"/>
                        <a:t>Wisdom</a:t>
                      </a:r>
                      <a:endParaRPr lang="en-US" b="1" dirty="0"/>
                    </a:p>
                  </a:txBody>
                  <a:tcPr/>
                </a:tc>
              </a:tr>
              <a:tr h="596960">
                <a:tc>
                  <a:txBody>
                    <a:bodyPr/>
                    <a:lstStyle/>
                    <a:p>
                      <a:r>
                        <a:rPr lang="en-US" sz="1600" dirty="0" smtClean="0"/>
                        <a:t>Thoughts</a:t>
                      </a:r>
                      <a:r>
                        <a:rPr lang="en-US" sz="1600" baseline="0" dirty="0" smtClean="0"/>
                        <a:t> of thoughts: 2.2</a:t>
                      </a:r>
                    </a:p>
                    <a:p>
                      <a:r>
                        <a:rPr lang="en-US" b="1" baseline="0" dirty="0" smtClean="0"/>
                        <a:t>Scientific rational</a:t>
                      </a:r>
                      <a:endParaRPr lang="en-US" b="1" dirty="0"/>
                    </a:p>
                  </a:txBody>
                  <a:tcPr/>
                </a:tc>
                <a:tc>
                  <a:txBody>
                    <a:bodyPr/>
                    <a:lstStyle/>
                    <a:p>
                      <a:r>
                        <a:rPr lang="en-US" b="1" dirty="0" smtClean="0"/>
                        <a:t>Understanding</a:t>
                      </a:r>
                      <a:endParaRPr lang="en-US" b="1" dirty="0"/>
                    </a:p>
                  </a:txBody>
                  <a:tcPr/>
                </a:tc>
              </a:tr>
              <a:tr h="596960">
                <a:tc>
                  <a:txBody>
                    <a:bodyPr/>
                    <a:lstStyle/>
                    <a:p>
                      <a:r>
                        <a:rPr lang="en-US" sz="1600" dirty="0" smtClean="0"/>
                        <a:t>Thoughts of actions: 2.3</a:t>
                      </a:r>
                    </a:p>
                    <a:p>
                      <a:r>
                        <a:rPr lang="en-US" b="1" dirty="0" smtClean="0"/>
                        <a:t>Exterior</a:t>
                      </a:r>
                      <a:r>
                        <a:rPr lang="en-US" b="1" baseline="0" dirty="0" smtClean="0"/>
                        <a:t> mind</a:t>
                      </a:r>
                      <a:endParaRPr lang="en-US" b="1" dirty="0"/>
                    </a:p>
                  </a:txBody>
                  <a:tcPr/>
                </a:tc>
                <a:tc>
                  <a:txBody>
                    <a:bodyPr/>
                    <a:lstStyle/>
                    <a:p>
                      <a:r>
                        <a:rPr lang="en-US" b="1" dirty="0" smtClean="0"/>
                        <a:t>Knowledge</a:t>
                      </a:r>
                      <a:endParaRPr lang="en-US" b="1" dirty="0"/>
                    </a:p>
                  </a:txBody>
                  <a:tcPr/>
                </a:tc>
              </a:tr>
            </a:tbl>
          </a:graphicData>
        </a:graphic>
      </p:graphicFrame>
      <p:sp>
        <p:nvSpPr>
          <p:cNvPr id="16" name="TextBox 15"/>
          <p:cNvSpPr txBox="1"/>
          <p:nvPr/>
        </p:nvSpPr>
        <p:spPr>
          <a:xfrm>
            <a:off x="1065675" y="4467376"/>
            <a:ext cx="184666" cy="369332"/>
          </a:xfrm>
          <a:prstGeom prst="rect">
            <a:avLst/>
          </a:prstGeom>
          <a:noFill/>
        </p:spPr>
        <p:txBody>
          <a:bodyPr wrap="none" rtlCol="0">
            <a:spAutoFit/>
          </a:bodyPr>
          <a:lstStyle/>
          <a:p>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813708153"/>
              </p:ext>
            </p:extLst>
          </p:nvPr>
        </p:nvGraphicFramePr>
        <p:xfrm>
          <a:off x="4408683" y="3375305"/>
          <a:ext cx="3984054" cy="1219200"/>
        </p:xfrm>
        <a:graphic>
          <a:graphicData uri="http://schemas.openxmlformats.org/drawingml/2006/table">
            <a:tbl>
              <a:tblPr bandRow="1">
                <a:tableStyleId>{5C22544A-7EE6-4342-B048-85BDC9FD1C3A}</a:tableStyleId>
              </a:tblPr>
              <a:tblGrid>
                <a:gridCol w="2392841"/>
                <a:gridCol w="1591213"/>
              </a:tblGrid>
              <a:tr h="596960">
                <a:tc>
                  <a:txBody>
                    <a:bodyPr/>
                    <a:lstStyle/>
                    <a:p>
                      <a:r>
                        <a:rPr lang="en-US" sz="1600" dirty="0" smtClean="0"/>
                        <a:t>Thoughts</a:t>
                      </a:r>
                      <a:r>
                        <a:rPr lang="en-US" sz="1600" baseline="0" dirty="0" smtClean="0"/>
                        <a:t> of thoughts: 2.2</a:t>
                      </a:r>
                    </a:p>
                    <a:p>
                      <a:r>
                        <a:rPr lang="en-US" b="1" baseline="0" dirty="0" smtClean="0"/>
                        <a:t>Scientific rational</a:t>
                      </a:r>
                      <a:endParaRPr lang="en-US" b="1" dirty="0"/>
                    </a:p>
                  </a:txBody>
                  <a:tcPr/>
                </a:tc>
                <a:tc>
                  <a:txBody>
                    <a:bodyPr/>
                    <a:lstStyle/>
                    <a:p>
                      <a:r>
                        <a:rPr lang="en-US" b="1" dirty="0" smtClean="0"/>
                        <a:t>Understanding</a:t>
                      </a:r>
                      <a:endParaRPr lang="en-US" b="1" dirty="0"/>
                    </a:p>
                  </a:txBody>
                  <a:tcPr/>
                </a:tc>
              </a:tr>
              <a:tr h="596960">
                <a:tc>
                  <a:txBody>
                    <a:bodyPr/>
                    <a:lstStyle/>
                    <a:p>
                      <a:r>
                        <a:rPr lang="en-US" sz="1600" dirty="0" smtClean="0"/>
                        <a:t>Thoughts of actions: 2.3</a:t>
                      </a:r>
                    </a:p>
                    <a:p>
                      <a:r>
                        <a:rPr lang="en-US" b="1" dirty="0" smtClean="0"/>
                        <a:t>Exterior</a:t>
                      </a:r>
                      <a:r>
                        <a:rPr lang="en-US" b="1" baseline="0" dirty="0" smtClean="0"/>
                        <a:t> mind</a:t>
                      </a:r>
                      <a:endParaRPr lang="en-US" b="1" dirty="0"/>
                    </a:p>
                  </a:txBody>
                  <a:tcPr/>
                </a:tc>
                <a:tc>
                  <a:txBody>
                    <a:bodyPr/>
                    <a:lstStyle/>
                    <a:p>
                      <a:r>
                        <a:rPr lang="en-US" b="1" dirty="0" smtClean="0"/>
                        <a:t>Knowledge</a:t>
                      </a:r>
                      <a:endParaRPr lang="en-US" b="1" dirty="0"/>
                    </a:p>
                  </a:txBody>
                  <a:tcPr/>
                </a:tc>
              </a:tr>
            </a:tbl>
          </a:graphicData>
        </a:graphic>
      </p:graphicFrame>
      <p:sp>
        <p:nvSpPr>
          <p:cNvPr id="20" name="TextBox 19"/>
          <p:cNvSpPr txBox="1"/>
          <p:nvPr/>
        </p:nvSpPr>
        <p:spPr>
          <a:xfrm>
            <a:off x="770633" y="3513134"/>
            <a:ext cx="2492314" cy="147732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Adolescence and youth</a:t>
            </a:r>
          </a:p>
          <a:p>
            <a:r>
              <a:rPr lang="en-US" dirty="0" smtClean="0"/>
              <a:t>10 – 25 years</a:t>
            </a:r>
          </a:p>
          <a:p>
            <a:r>
              <a:rPr lang="en-US" dirty="0" smtClean="0"/>
              <a:t>Piaget:  operational 9-12</a:t>
            </a:r>
          </a:p>
          <a:p>
            <a:r>
              <a:rPr lang="en-US" dirty="0"/>
              <a:t> </a:t>
            </a:r>
            <a:r>
              <a:rPr lang="en-US" dirty="0" smtClean="0"/>
              <a:t>             formal 12-18</a:t>
            </a:r>
          </a:p>
          <a:p>
            <a:r>
              <a:rPr lang="en-US" dirty="0" err="1" smtClean="0"/>
              <a:t>Gowan</a:t>
            </a:r>
            <a:r>
              <a:rPr lang="en-US" dirty="0" smtClean="0"/>
              <a:t>: creative 18-25</a:t>
            </a:r>
          </a:p>
        </p:txBody>
      </p:sp>
      <p:graphicFrame>
        <p:nvGraphicFramePr>
          <p:cNvPr id="21" name="Table 20"/>
          <p:cNvGraphicFramePr>
            <a:graphicFrameLocks noGrp="1"/>
          </p:cNvGraphicFramePr>
          <p:nvPr>
            <p:extLst>
              <p:ext uri="{D42A27DB-BD31-4B8C-83A1-F6EECF244321}">
                <p14:modId xmlns:p14="http://schemas.microsoft.com/office/powerpoint/2010/main" val="3602779708"/>
              </p:ext>
            </p:extLst>
          </p:nvPr>
        </p:nvGraphicFramePr>
        <p:xfrm>
          <a:off x="4408683" y="4013801"/>
          <a:ext cx="3984055" cy="609600"/>
        </p:xfrm>
        <a:graphic>
          <a:graphicData uri="http://schemas.openxmlformats.org/drawingml/2006/table">
            <a:tbl>
              <a:tblPr bandRow="1">
                <a:tableStyleId>{5C22544A-7EE6-4342-B048-85BDC9FD1C3A}</a:tableStyleId>
              </a:tblPr>
              <a:tblGrid>
                <a:gridCol w="2424813"/>
                <a:gridCol w="1559242"/>
              </a:tblGrid>
              <a:tr h="596960">
                <a:tc>
                  <a:txBody>
                    <a:bodyPr/>
                    <a:lstStyle/>
                    <a:p>
                      <a:r>
                        <a:rPr lang="en-US" sz="1600" dirty="0" smtClean="0"/>
                        <a:t>Thoughts of actions: 2.3</a:t>
                      </a:r>
                    </a:p>
                    <a:p>
                      <a:r>
                        <a:rPr lang="en-US" b="1" dirty="0" smtClean="0"/>
                        <a:t>Exterior</a:t>
                      </a:r>
                      <a:r>
                        <a:rPr lang="en-US" b="1" baseline="0" dirty="0" smtClean="0"/>
                        <a:t> mind</a:t>
                      </a:r>
                      <a:endParaRPr lang="en-US" b="1" dirty="0"/>
                    </a:p>
                  </a:txBody>
                  <a:tcPr/>
                </a:tc>
                <a:tc>
                  <a:txBody>
                    <a:bodyPr/>
                    <a:lstStyle/>
                    <a:p>
                      <a:r>
                        <a:rPr lang="en-US" b="1" dirty="0" smtClean="0"/>
                        <a:t>Knowledge</a:t>
                      </a:r>
                      <a:endParaRPr lang="en-US" b="1" dirty="0"/>
                    </a:p>
                  </a:txBody>
                  <a:tcPr/>
                </a:tc>
              </a:tr>
            </a:tbl>
          </a:graphicData>
        </a:graphic>
      </p:graphicFrame>
      <p:sp>
        <p:nvSpPr>
          <p:cNvPr id="22" name="TextBox 21"/>
          <p:cNvSpPr txBox="1"/>
          <p:nvPr/>
        </p:nvSpPr>
        <p:spPr>
          <a:xfrm>
            <a:off x="770633" y="5138635"/>
            <a:ext cx="249231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Childhood: 0 – 8 years</a:t>
            </a:r>
          </a:p>
          <a:p>
            <a:r>
              <a:rPr lang="en-US" dirty="0" smtClean="0"/>
              <a:t>Piaget: sensorimotor</a:t>
            </a:r>
          </a:p>
          <a:p>
            <a:r>
              <a:rPr lang="en-US" dirty="0" smtClean="0"/>
              <a:t>             pre-operational</a:t>
            </a:r>
          </a:p>
        </p:txBody>
      </p:sp>
      <p:sp>
        <p:nvSpPr>
          <p:cNvPr id="23" name="Up Arrow 22"/>
          <p:cNvSpPr/>
          <p:nvPr/>
        </p:nvSpPr>
        <p:spPr>
          <a:xfrm>
            <a:off x="328705" y="1724052"/>
            <a:ext cx="239059" cy="402418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73623" y="1812850"/>
            <a:ext cx="2688769" cy="147732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Middle and old age</a:t>
            </a:r>
          </a:p>
          <a:p>
            <a:r>
              <a:rPr lang="en-US" dirty="0" smtClean="0"/>
              <a:t>25 –    years</a:t>
            </a:r>
          </a:p>
          <a:p>
            <a:r>
              <a:rPr lang="en-US" dirty="0" err="1" smtClean="0"/>
              <a:t>Gowan</a:t>
            </a:r>
            <a:r>
              <a:rPr lang="en-US" dirty="0" smtClean="0"/>
              <a:t> : generative 25-40</a:t>
            </a:r>
          </a:p>
          <a:p>
            <a:r>
              <a:rPr lang="en-US" dirty="0"/>
              <a:t> </a:t>
            </a:r>
            <a:r>
              <a:rPr lang="en-US" dirty="0" smtClean="0"/>
              <a:t>             : ego-integrity 40 –</a:t>
            </a:r>
            <a:endParaRPr lang="en-US" dirty="0"/>
          </a:p>
          <a:p>
            <a:r>
              <a:rPr lang="en-US" dirty="0" smtClean="0"/>
              <a:t>Swedenborg: regeneration</a:t>
            </a:r>
          </a:p>
        </p:txBody>
      </p:sp>
      <p:sp>
        <p:nvSpPr>
          <p:cNvPr id="25" name="TextBox 24"/>
          <p:cNvSpPr txBox="1"/>
          <p:nvPr/>
        </p:nvSpPr>
        <p:spPr>
          <a:xfrm>
            <a:off x="4928464" y="5340687"/>
            <a:ext cx="345498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There are 3 levels in </a:t>
            </a:r>
            <a:r>
              <a:rPr lang="en-US" b="1" u="sng" dirty="0" smtClean="0"/>
              <a:t>each of these</a:t>
            </a:r>
            <a:r>
              <a:rPr lang="en-US" dirty="0" smtClean="0"/>
              <a:t>, </a:t>
            </a:r>
            <a:br>
              <a:rPr lang="en-US" dirty="0" smtClean="0"/>
            </a:br>
            <a:r>
              <a:rPr lang="en-US" dirty="0" smtClean="0"/>
              <a:t>that we  could discuss</a:t>
            </a:r>
            <a:endParaRPr lang="en-US" dirty="0"/>
          </a:p>
        </p:txBody>
      </p:sp>
      <p:sp>
        <p:nvSpPr>
          <p:cNvPr id="26" name="TextBox 25"/>
          <p:cNvSpPr txBox="1"/>
          <p:nvPr/>
        </p:nvSpPr>
        <p:spPr>
          <a:xfrm>
            <a:off x="4441784" y="1421903"/>
            <a:ext cx="3156032" cy="461665"/>
          </a:xfrm>
          <a:prstGeom prst="rect">
            <a:avLst/>
          </a:prstGeom>
          <a:noFill/>
        </p:spPr>
        <p:txBody>
          <a:bodyPr wrap="none" rtlCol="0">
            <a:spAutoFit/>
          </a:bodyPr>
          <a:lstStyle/>
          <a:p>
            <a:r>
              <a:rPr lang="en-US" sz="2400" b="1" dirty="0" smtClean="0"/>
              <a:t>Consider just the mind:</a:t>
            </a:r>
            <a:endParaRPr lang="en-US" sz="2400" b="1" dirty="0"/>
          </a:p>
        </p:txBody>
      </p:sp>
      <p:sp>
        <p:nvSpPr>
          <p:cNvPr id="27" name="Rectangle 26"/>
          <p:cNvSpPr/>
          <p:nvPr/>
        </p:nvSpPr>
        <p:spPr>
          <a:xfrm>
            <a:off x="4408683" y="2134790"/>
            <a:ext cx="3974761" cy="369332"/>
          </a:xfrm>
          <a:prstGeom prst="rect">
            <a:avLst/>
          </a:prstGeom>
          <a:solidFill>
            <a:srgbClr val="660066"/>
          </a:solidFill>
        </p:spPr>
        <p:txBody>
          <a:bodyPr wrap="square">
            <a:spAutoFit/>
          </a:bodyPr>
          <a:lstStyle/>
          <a:p>
            <a:pPr algn="ctr"/>
            <a:r>
              <a:rPr lang="en-US" b="1" dirty="0">
                <a:solidFill>
                  <a:schemeClr val="bg1"/>
                </a:solidFill>
              </a:rPr>
              <a:t>Mental</a:t>
            </a:r>
          </a:p>
        </p:txBody>
      </p:sp>
    </p:spTree>
    <p:extLst>
      <p:ext uri="{BB962C8B-B14F-4D97-AF65-F5344CB8AC3E}">
        <p14:creationId xmlns:p14="http://schemas.microsoft.com/office/powerpoint/2010/main" val="1690456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Growth: out of Egypt</a:t>
            </a:r>
            <a:endParaRPr lang="en-US" dirty="0"/>
          </a:p>
        </p:txBody>
      </p:sp>
      <p:sp>
        <p:nvSpPr>
          <p:cNvPr id="6" name="Content Placeholder 5"/>
          <p:cNvSpPr>
            <a:spLocks noGrp="1"/>
          </p:cNvSpPr>
          <p:nvPr>
            <p:ph idx="1"/>
          </p:nvPr>
        </p:nvSpPr>
        <p:spPr/>
        <p:txBody>
          <a:bodyPr>
            <a:normAutofit lnSpcReduction="10000"/>
          </a:bodyPr>
          <a:lstStyle/>
          <a:p>
            <a:r>
              <a:rPr lang="en-US" dirty="0" smtClean="0"/>
              <a:t>Serious spiritual growth begins in adult life</a:t>
            </a:r>
          </a:p>
          <a:p>
            <a:pPr lvl="1"/>
            <a:r>
              <a:rPr lang="en-US" dirty="0" smtClean="0"/>
              <a:t>Previously in 2.2 “scientific rational”, like Egypt</a:t>
            </a:r>
          </a:p>
          <a:p>
            <a:pPr lvl="1"/>
            <a:r>
              <a:rPr lang="en-US" dirty="0" smtClean="0"/>
              <a:t>Now need to ‘open up’ to allow in spiritual light, and learn about love (day 1)</a:t>
            </a:r>
          </a:p>
          <a:p>
            <a:pPr lvl="1"/>
            <a:r>
              <a:rPr lang="en-US" dirty="0" smtClean="0"/>
              <a:t>Then can be regenerated, by temptations, to make an interior rational mind (2.1x, days 2,3,4)</a:t>
            </a:r>
          </a:p>
          <a:p>
            <a:r>
              <a:rPr lang="en-US" dirty="0" smtClean="0"/>
              <a:t>Spiritual growth is completed in the afterlife</a:t>
            </a:r>
          </a:p>
          <a:p>
            <a:pPr lvl="1"/>
            <a:r>
              <a:rPr lang="en-US" dirty="0"/>
              <a:t>Moving into the </a:t>
            </a:r>
            <a:r>
              <a:rPr lang="en-US" dirty="0" smtClean="0"/>
              <a:t>1.x spiritual degrees (days 5,6,7)</a:t>
            </a:r>
            <a:endParaRPr lang="en-US" dirty="0"/>
          </a:p>
          <a:p>
            <a:pPr lvl="1"/>
            <a:r>
              <a:rPr lang="en-US" dirty="0" smtClean="0"/>
              <a:t>Finding one’s best place among the spiritual loves </a:t>
            </a:r>
          </a:p>
          <a:p>
            <a:endParaRPr lang="en-US" dirty="0" smtClean="0"/>
          </a:p>
          <a:p>
            <a:endParaRPr lang="en-US" dirty="0"/>
          </a:p>
        </p:txBody>
      </p:sp>
      <p:sp>
        <p:nvSpPr>
          <p:cNvPr id="3" name="Date Placeholder 2"/>
          <p:cNvSpPr>
            <a:spLocks noGrp="1"/>
          </p:cNvSpPr>
          <p:nvPr>
            <p:ph type="dt" sz="half" idx="10"/>
          </p:nvPr>
        </p:nvSpPr>
        <p:spPr/>
        <p:txBody>
          <a:bodyPr/>
          <a:lstStyle/>
          <a:p>
            <a:r>
              <a:rPr lang="en-US" smtClean="0"/>
              <a:t>Feb 19, 2013</a:t>
            </a:r>
            <a:endParaRPr lang="en-US"/>
          </a:p>
        </p:txBody>
      </p:sp>
      <p:sp>
        <p:nvSpPr>
          <p:cNvPr id="4" name="Footer Placeholder 3"/>
          <p:cNvSpPr>
            <a:spLocks noGrp="1"/>
          </p:cNvSpPr>
          <p:nvPr>
            <p:ph type="ftr" sz="quarter" idx="11"/>
          </p:nvPr>
        </p:nvSpPr>
        <p:spPr/>
        <p:txBody>
          <a:bodyPr/>
          <a:lstStyle/>
          <a:p>
            <a:r>
              <a:rPr lang="en-US" smtClean="0"/>
              <a:t>Ian Thompson</a:t>
            </a:r>
            <a:endParaRPr lang="en-US"/>
          </a:p>
        </p:txBody>
      </p:sp>
      <p:sp>
        <p:nvSpPr>
          <p:cNvPr id="5" name="Slide Number Placeholder 4"/>
          <p:cNvSpPr>
            <a:spLocks noGrp="1"/>
          </p:cNvSpPr>
          <p:nvPr>
            <p:ph type="sldNum" sz="quarter" idx="12"/>
          </p:nvPr>
        </p:nvSpPr>
        <p:spPr/>
        <p:txBody>
          <a:bodyPr/>
          <a:lstStyle/>
          <a:p>
            <a:fld id="{31785F77-596B-3F4E-8F70-ABF30BBB5835}" type="slidenum">
              <a:rPr lang="en-US" smtClean="0"/>
              <a:t>17</a:t>
            </a:fld>
            <a:endParaRPr lang="en-US"/>
          </a:p>
        </p:txBody>
      </p:sp>
    </p:spTree>
    <p:extLst>
      <p:ext uri="{BB962C8B-B14F-4D97-AF65-F5344CB8AC3E}">
        <p14:creationId xmlns:p14="http://schemas.microsoft.com/office/powerpoint/2010/main" val="791586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days of creation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38445028"/>
              </p:ext>
            </p:extLst>
          </p:nvPr>
        </p:nvGraphicFramePr>
        <p:xfrm>
          <a:off x="457200" y="1686296"/>
          <a:ext cx="8229599" cy="3337560"/>
        </p:xfrm>
        <a:graphic>
          <a:graphicData uri="http://schemas.openxmlformats.org/drawingml/2006/table">
            <a:tbl>
              <a:tblPr firstRow="1" bandRow="1">
                <a:tableStyleId>{5C22544A-7EE6-4342-B048-85BDC9FD1C3A}</a:tableStyleId>
              </a:tblPr>
              <a:tblGrid>
                <a:gridCol w="1469269"/>
                <a:gridCol w="2787460"/>
                <a:gridCol w="3261006"/>
                <a:gridCol w="711864"/>
              </a:tblGrid>
              <a:tr h="370840">
                <a:tc>
                  <a:txBody>
                    <a:bodyPr/>
                    <a:lstStyle/>
                    <a:p>
                      <a:r>
                        <a:rPr lang="en-US" dirty="0" smtClean="0"/>
                        <a:t>Stage</a:t>
                      </a:r>
                      <a:endParaRPr lang="en-US" dirty="0"/>
                    </a:p>
                  </a:txBody>
                  <a:tcPr/>
                </a:tc>
                <a:tc>
                  <a:txBody>
                    <a:bodyPr/>
                    <a:lstStyle/>
                    <a:p>
                      <a:r>
                        <a:rPr lang="en-US" dirty="0" smtClean="0"/>
                        <a:t>External</a:t>
                      </a:r>
                      <a:r>
                        <a:rPr lang="en-US" baseline="0" dirty="0" smtClean="0"/>
                        <a:t> Representation</a:t>
                      </a:r>
                      <a:endParaRPr lang="en-US" dirty="0"/>
                    </a:p>
                  </a:txBody>
                  <a:tcPr/>
                </a:tc>
                <a:tc>
                  <a:txBody>
                    <a:bodyPr/>
                    <a:lstStyle/>
                    <a:p>
                      <a:r>
                        <a:rPr lang="en-US" dirty="0" smtClean="0"/>
                        <a:t>Internal process</a:t>
                      </a:r>
                      <a:endParaRPr lang="en-US" dirty="0"/>
                    </a:p>
                  </a:txBody>
                  <a:tcPr/>
                </a:tc>
                <a:tc>
                  <a:txBody>
                    <a:bodyPr/>
                    <a:lstStyle/>
                    <a:p>
                      <a:endParaRPr lang="en-US" dirty="0"/>
                    </a:p>
                  </a:txBody>
                  <a:tcPr/>
                </a:tc>
              </a:tr>
              <a:tr h="370840">
                <a:tc>
                  <a:txBody>
                    <a:bodyPr/>
                    <a:lstStyle/>
                    <a:p>
                      <a:r>
                        <a:rPr lang="en-US" dirty="0" smtClean="0"/>
                        <a:t>Initial</a:t>
                      </a:r>
                      <a:r>
                        <a:rPr lang="en-US" baseline="0" dirty="0" smtClean="0"/>
                        <a:t> state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Without</a:t>
                      </a:r>
                      <a:r>
                        <a:rPr lang="en-US" baseline="0" dirty="0" smtClean="0"/>
                        <a:t> form and void</a:t>
                      </a:r>
                      <a:endParaRPr lang="en-US" dirty="0"/>
                    </a:p>
                  </a:txBody>
                  <a:tcPr/>
                </a:tc>
                <a:tc>
                  <a:txBody>
                    <a:bodyPr/>
                    <a:lstStyle/>
                    <a:p>
                      <a:r>
                        <a:rPr lang="en-US" dirty="0" smtClean="0"/>
                        <a:t>No spiritual form</a:t>
                      </a:r>
                      <a:endParaRPr lang="en-US" dirty="0"/>
                    </a:p>
                  </a:txBody>
                  <a:tcPr/>
                </a:tc>
                <a:tc>
                  <a:txBody>
                    <a:bodyPr/>
                    <a:lstStyle/>
                    <a:p>
                      <a:r>
                        <a:rPr lang="en-US" dirty="0" smtClean="0"/>
                        <a:t>2.2</a:t>
                      </a:r>
                      <a:endParaRPr lang="en-US" dirty="0"/>
                    </a:p>
                  </a:txBody>
                  <a:tcPr/>
                </a:tc>
              </a:tr>
              <a:tr h="370840">
                <a:tc>
                  <a:txBody>
                    <a:bodyPr/>
                    <a:lstStyle/>
                    <a:p>
                      <a:r>
                        <a:rPr lang="en-US" dirty="0" smtClean="0"/>
                        <a:t>First state</a:t>
                      </a:r>
                      <a:endParaRPr lang="en-US" dirty="0"/>
                    </a:p>
                  </a:txBody>
                  <a:tcPr/>
                </a:tc>
                <a:tc>
                  <a:txBody>
                    <a:bodyPr/>
                    <a:lstStyle/>
                    <a:p>
                      <a:r>
                        <a:rPr lang="en-US" dirty="0" smtClean="0"/>
                        <a:t>Light and</a:t>
                      </a:r>
                      <a:r>
                        <a:rPr lang="en-US" baseline="0" dirty="0" smtClean="0"/>
                        <a:t> Darkness</a:t>
                      </a:r>
                      <a:endParaRPr lang="en-US" dirty="0"/>
                    </a:p>
                  </a:txBody>
                  <a:tcPr/>
                </a:tc>
                <a:tc>
                  <a:txBody>
                    <a:bodyPr/>
                    <a:lstStyle/>
                    <a:p>
                      <a:r>
                        <a:rPr lang="en-US" dirty="0" smtClean="0"/>
                        <a:t>Knowing good</a:t>
                      </a:r>
                      <a:r>
                        <a:rPr lang="en-US" baseline="0" dirty="0" smtClean="0"/>
                        <a:t> &amp; true are higher</a:t>
                      </a:r>
                      <a:endParaRPr lang="en-US" dirty="0"/>
                    </a:p>
                  </a:txBody>
                  <a:tcPr/>
                </a:tc>
                <a:tc>
                  <a:txBody>
                    <a:bodyPr/>
                    <a:lstStyle/>
                    <a:p>
                      <a:r>
                        <a:rPr lang="en-US" dirty="0" smtClean="0"/>
                        <a:t>➜2.1 </a:t>
                      </a:r>
                      <a:endParaRPr lang="en-US" dirty="0"/>
                    </a:p>
                  </a:txBody>
                  <a:tcPr/>
                </a:tc>
              </a:tr>
              <a:tr h="370840">
                <a:tc>
                  <a:txBody>
                    <a:bodyPr/>
                    <a:lstStyle/>
                    <a:p>
                      <a:r>
                        <a:rPr lang="en-US" dirty="0" smtClean="0"/>
                        <a:t>Second</a:t>
                      </a:r>
                      <a:r>
                        <a:rPr lang="en-US" baseline="0" dirty="0" smtClean="0"/>
                        <a:t> state</a:t>
                      </a:r>
                      <a:endParaRPr lang="en-US" dirty="0"/>
                    </a:p>
                  </a:txBody>
                  <a:tcPr/>
                </a:tc>
                <a:tc>
                  <a:txBody>
                    <a:bodyPr/>
                    <a:lstStyle/>
                    <a:p>
                      <a:r>
                        <a:rPr lang="en-US" dirty="0" smtClean="0"/>
                        <a:t>Heavens</a:t>
                      </a:r>
                      <a:r>
                        <a:rPr lang="en-US" baseline="0" dirty="0" smtClean="0"/>
                        <a:t> and Earth</a:t>
                      </a:r>
                      <a:endParaRPr lang="en-US" dirty="0"/>
                    </a:p>
                  </a:txBody>
                  <a:tcPr/>
                </a:tc>
                <a:tc>
                  <a:txBody>
                    <a:bodyPr/>
                    <a:lstStyle/>
                    <a:p>
                      <a:r>
                        <a:rPr lang="en-US" dirty="0" smtClean="0"/>
                        <a:t>Separating</a:t>
                      </a:r>
                      <a:r>
                        <a:rPr lang="en-US" baseline="0" dirty="0" smtClean="0"/>
                        <a:t> source from oneself</a:t>
                      </a:r>
                      <a:endParaRPr lang="en-US" dirty="0"/>
                    </a:p>
                  </a:txBody>
                  <a:tcPr/>
                </a:tc>
                <a:tc>
                  <a:txBody>
                    <a:bodyPr/>
                    <a:lstStyle/>
                    <a:p>
                      <a:r>
                        <a:rPr lang="en-US" dirty="0" smtClean="0"/>
                        <a:t>2.13</a:t>
                      </a:r>
                      <a:endParaRPr lang="en-US" dirty="0"/>
                    </a:p>
                  </a:txBody>
                  <a:tcPr/>
                </a:tc>
              </a:tr>
              <a:tr h="370840">
                <a:tc>
                  <a:txBody>
                    <a:bodyPr/>
                    <a:lstStyle/>
                    <a:p>
                      <a:r>
                        <a:rPr lang="en-US" dirty="0" smtClean="0"/>
                        <a:t>Third</a:t>
                      </a:r>
                      <a:r>
                        <a:rPr lang="en-US" baseline="0" dirty="0" smtClean="0"/>
                        <a:t> state</a:t>
                      </a:r>
                      <a:endParaRPr lang="en-US" dirty="0"/>
                    </a:p>
                  </a:txBody>
                  <a:tcPr/>
                </a:tc>
                <a:tc>
                  <a:txBody>
                    <a:bodyPr/>
                    <a:lstStyle/>
                    <a:p>
                      <a:r>
                        <a:rPr lang="en-US" dirty="0" smtClean="0"/>
                        <a:t>Tender</a:t>
                      </a:r>
                      <a:r>
                        <a:rPr lang="en-US" baseline="0" dirty="0" smtClean="0"/>
                        <a:t> grass, fruit trees</a:t>
                      </a:r>
                      <a:endParaRPr lang="en-US" dirty="0"/>
                    </a:p>
                  </a:txBody>
                  <a:tcPr/>
                </a:tc>
                <a:tc>
                  <a:txBody>
                    <a:bodyPr/>
                    <a:lstStyle/>
                    <a:p>
                      <a:r>
                        <a:rPr lang="en-US" dirty="0" smtClean="0"/>
                        <a:t>Acting</a:t>
                      </a:r>
                      <a:r>
                        <a:rPr lang="en-US" baseline="0" dirty="0" smtClean="0"/>
                        <a:t> from ideas, not heart</a:t>
                      </a:r>
                      <a:endParaRPr lang="en-US" dirty="0"/>
                    </a:p>
                  </a:txBody>
                  <a:tcPr/>
                </a:tc>
                <a:tc>
                  <a:txBody>
                    <a:bodyPr/>
                    <a:lstStyle/>
                    <a:p>
                      <a:r>
                        <a:rPr lang="en-US" dirty="0" smtClean="0"/>
                        <a:t>2.12</a:t>
                      </a:r>
                      <a:endParaRPr lang="en-US" dirty="0"/>
                    </a:p>
                  </a:txBody>
                  <a:tcPr/>
                </a:tc>
              </a:tr>
              <a:tr h="370840">
                <a:tc>
                  <a:txBody>
                    <a:bodyPr/>
                    <a:lstStyle/>
                    <a:p>
                      <a:r>
                        <a:rPr lang="en-US" dirty="0" smtClean="0"/>
                        <a:t>Fourth</a:t>
                      </a:r>
                      <a:r>
                        <a:rPr lang="en-US" baseline="0" dirty="0" smtClean="0"/>
                        <a:t> state</a:t>
                      </a:r>
                      <a:endParaRPr lang="en-US" dirty="0"/>
                    </a:p>
                  </a:txBody>
                  <a:tcPr/>
                </a:tc>
                <a:tc>
                  <a:txBody>
                    <a:bodyPr/>
                    <a:lstStyle/>
                    <a:p>
                      <a:r>
                        <a:rPr lang="en-US" dirty="0" smtClean="0"/>
                        <a:t>Sun and moon</a:t>
                      </a:r>
                      <a:endParaRPr lang="en-US" dirty="0"/>
                    </a:p>
                  </a:txBody>
                  <a:tcPr/>
                </a:tc>
                <a:tc>
                  <a:txBody>
                    <a:bodyPr/>
                    <a:lstStyle/>
                    <a:p>
                      <a:r>
                        <a:rPr lang="en-US" dirty="0" smtClean="0"/>
                        <a:t>Love</a:t>
                      </a:r>
                      <a:r>
                        <a:rPr lang="en-US" baseline="0" dirty="0" smtClean="0"/>
                        <a:t> &amp; insight begin in internal</a:t>
                      </a:r>
                      <a:endParaRPr lang="en-US" dirty="0"/>
                    </a:p>
                  </a:txBody>
                  <a:tcPr/>
                </a:tc>
                <a:tc>
                  <a:txBody>
                    <a:bodyPr/>
                    <a:lstStyle/>
                    <a:p>
                      <a:r>
                        <a:rPr lang="en-US" dirty="0" smtClean="0"/>
                        <a:t>2.11</a:t>
                      </a:r>
                      <a:endParaRPr lang="en-US" dirty="0"/>
                    </a:p>
                  </a:txBody>
                  <a:tcPr/>
                </a:tc>
              </a:tr>
              <a:tr h="370840">
                <a:tc>
                  <a:txBody>
                    <a:bodyPr/>
                    <a:lstStyle/>
                    <a:p>
                      <a:r>
                        <a:rPr lang="en-US" dirty="0" smtClean="0"/>
                        <a:t>Fifth</a:t>
                      </a:r>
                      <a:r>
                        <a:rPr lang="en-US" baseline="0" dirty="0" smtClean="0"/>
                        <a:t> state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Whales</a:t>
                      </a:r>
                      <a:r>
                        <a:rPr lang="en-US" baseline="0" dirty="0" smtClean="0"/>
                        <a:t> in sea, birds in air</a:t>
                      </a:r>
                      <a:endParaRPr lang="en-US" dirty="0" smtClean="0"/>
                    </a:p>
                  </a:txBody>
                  <a:tcPr/>
                </a:tc>
                <a:tc>
                  <a:txBody>
                    <a:bodyPr/>
                    <a:lstStyle/>
                    <a:p>
                      <a:r>
                        <a:rPr lang="en-US" dirty="0" smtClean="0"/>
                        <a:t>Deep</a:t>
                      </a:r>
                      <a:r>
                        <a:rPr lang="en-US" baseline="0" dirty="0" smtClean="0"/>
                        <a:t> principles &amp; rising thoughts</a:t>
                      </a:r>
                      <a:endParaRPr lang="en-US" dirty="0"/>
                    </a:p>
                  </a:txBody>
                  <a:tcPr/>
                </a:tc>
                <a:tc>
                  <a:txBody>
                    <a:bodyPr/>
                    <a:lstStyle/>
                    <a:p>
                      <a:r>
                        <a:rPr lang="en-US" dirty="0" smtClean="0"/>
                        <a:t>1.3</a:t>
                      </a:r>
                      <a:endParaRPr lang="en-US" dirty="0"/>
                    </a:p>
                  </a:txBody>
                  <a:tcPr/>
                </a:tc>
              </a:tr>
              <a:tr h="370840">
                <a:tc>
                  <a:txBody>
                    <a:bodyPr/>
                    <a:lstStyle/>
                    <a:p>
                      <a:r>
                        <a:rPr lang="en-US" dirty="0" smtClean="0"/>
                        <a:t>Sixth</a:t>
                      </a:r>
                      <a:r>
                        <a:rPr lang="en-US" baseline="0" dirty="0" smtClean="0"/>
                        <a:t> state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Living</a:t>
                      </a:r>
                      <a:r>
                        <a:rPr lang="en-US" baseline="0" dirty="0" smtClean="0"/>
                        <a:t> soul, image of God</a:t>
                      </a:r>
                      <a:endParaRPr lang="en-US" dirty="0" smtClean="0"/>
                    </a:p>
                  </a:txBody>
                  <a:tcPr/>
                </a:tc>
                <a:tc>
                  <a:txBody>
                    <a:bodyPr/>
                    <a:lstStyle/>
                    <a:p>
                      <a:r>
                        <a:rPr lang="en-US" dirty="0" smtClean="0"/>
                        <a:t>Actions</a:t>
                      </a:r>
                      <a:r>
                        <a:rPr lang="en-US" baseline="0" dirty="0" smtClean="0"/>
                        <a:t> from insight: spiritual</a:t>
                      </a:r>
                      <a:endParaRPr lang="en-US" dirty="0"/>
                    </a:p>
                  </a:txBody>
                  <a:tcPr/>
                </a:tc>
                <a:tc>
                  <a:txBody>
                    <a:bodyPr/>
                    <a:lstStyle/>
                    <a:p>
                      <a:r>
                        <a:rPr lang="en-US" dirty="0" smtClean="0"/>
                        <a:t>1.2</a:t>
                      </a:r>
                      <a:endParaRPr lang="en-US" dirty="0"/>
                    </a:p>
                  </a:txBody>
                  <a:tcPr/>
                </a:tc>
              </a:tr>
              <a:tr h="370840">
                <a:tc>
                  <a:txBody>
                    <a:bodyPr/>
                    <a:lstStyle/>
                    <a:p>
                      <a:r>
                        <a:rPr lang="en-US" dirty="0" smtClean="0"/>
                        <a:t>Seventh state</a:t>
                      </a:r>
                      <a:endParaRPr lang="en-US" dirty="0"/>
                    </a:p>
                  </a:txBody>
                  <a:tcPr/>
                </a:tc>
                <a:tc>
                  <a:txBody>
                    <a:bodyPr/>
                    <a:lstStyle/>
                    <a:p>
                      <a:r>
                        <a:rPr lang="en-US" dirty="0" smtClean="0"/>
                        <a:t>Day</a:t>
                      </a:r>
                      <a:r>
                        <a:rPr lang="en-US" baseline="0" dirty="0" smtClean="0"/>
                        <a:t> of rest, likeness of God</a:t>
                      </a:r>
                      <a:endParaRPr lang="en-US" dirty="0"/>
                    </a:p>
                  </a:txBody>
                  <a:tcPr/>
                </a:tc>
                <a:tc>
                  <a:txBody>
                    <a:bodyPr/>
                    <a:lstStyle/>
                    <a:p>
                      <a:r>
                        <a:rPr lang="en-US" dirty="0" smtClean="0"/>
                        <a:t>Actions</a:t>
                      </a:r>
                      <a:r>
                        <a:rPr lang="en-US" baseline="0" dirty="0" smtClean="0"/>
                        <a:t> from love: celestial</a:t>
                      </a:r>
                      <a:endParaRPr lang="en-US" dirty="0"/>
                    </a:p>
                  </a:txBody>
                  <a:tcPr/>
                </a:tc>
                <a:tc>
                  <a:txBody>
                    <a:bodyPr/>
                    <a:lstStyle/>
                    <a:p>
                      <a:r>
                        <a:rPr lang="en-US" dirty="0" smtClean="0"/>
                        <a:t>1.1</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18</a:t>
            </a:fld>
            <a:endParaRPr lang="en-US"/>
          </a:p>
        </p:txBody>
      </p:sp>
      <p:sp>
        <p:nvSpPr>
          <p:cNvPr id="8" name="TextBox 7"/>
          <p:cNvSpPr txBox="1"/>
          <p:nvPr/>
        </p:nvSpPr>
        <p:spPr>
          <a:xfrm>
            <a:off x="1721983" y="5499314"/>
            <a:ext cx="5354388" cy="646331"/>
          </a:xfrm>
          <a:prstGeom prst="rect">
            <a:avLst/>
          </a:prstGeom>
          <a:noFill/>
        </p:spPr>
        <p:txBody>
          <a:bodyPr wrap="none" rtlCol="0">
            <a:spAutoFit/>
          </a:bodyPr>
          <a:lstStyle/>
          <a:p>
            <a:r>
              <a:rPr lang="en-US" dirty="0" smtClean="0"/>
              <a:t>Explained by Emanuel Swedenborg</a:t>
            </a:r>
            <a:br>
              <a:rPr lang="en-US" dirty="0" smtClean="0"/>
            </a:br>
            <a:r>
              <a:rPr lang="en-US" dirty="0" smtClean="0"/>
              <a:t>in Volume 1 of “Arcana </a:t>
            </a:r>
            <a:r>
              <a:rPr lang="en-US" dirty="0" err="1" smtClean="0"/>
              <a:t>Coelestia</a:t>
            </a:r>
            <a:r>
              <a:rPr lang="en-US" dirty="0" smtClean="0"/>
              <a:t>” (‘Secrets of Heaven’)</a:t>
            </a:r>
            <a:endParaRPr lang="en-US" dirty="0"/>
          </a:p>
        </p:txBody>
      </p:sp>
    </p:spTree>
    <p:extLst>
      <p:ext uri="{BB962C8B-B14F-4D97-AF65-F5344CB8AC3E}">
        <p14:creationId xmlns:p14="http://schemas.microsoft.com/office/powerpoint/2010/main" val="20856197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Afterlife: living </a:t>
            </a:r>
            <a:r>
              <a:rPr lang="en-US" dirty="0"/>
              <a:t>after old </a:t>
            </a:r>
            <a:r>
              <a:rPr lang="en-US" dirty="0" smtClean="0"/>
              <a:t>age</a:t>
            </a:r>
            <a:endParaRPr lang="en-US" dirty="0"/>
          </a:p>
        </p:txBody>
      </p:sp>
      <p:sp>
        <p:nvSpPr>
          <p:cNvPr id="7" name="Content Placeholder 6"/>
          <p:cNvSpPr>
            <a:spLocks noGrp="1"/>
          </p:cNvSpPr>
          <p:nvPr>
            <p:ph idx="1"/>
          </p:nvPr>
        </p:nvSpPr>
        <p:spPr/>
        <p:txBody>
          <a:bodyPr/>
          <a:lstStyle/>
          <a:p>
            <a:r>
              <a:rPr lang="en-US" dirty="0" smtClean="0"/>
              <a:t>During our life, we are building up </a:t>
            </a:r>
          </a:p>
          <a:p>
            <a:pPr lvl="1"/>
            <a:r>
              <a:rPr lang="en-US" dirty="0" smtClean="0"/>
              <a:t>actions in the</a:t>
            </a:r>
          </a:p>
          <a:p>
            <a:pPr lvl="1"/>
            <a:r>
              <a:rPr lang="en-US" dirty="0" smtClean="0"/>
              <a:t>thoughts and affections in the</a:t>
            </a:r>
          </a:p>
          <a:p>
            <a:r>
              <a:rPr lang="en-US" dirty="0" smtClean="0"/>
              <a:t>At death, we lose body in the physical degree</a:t>
            </a:r>
          </a:p>
          <a:p>
            <a:pPr lvl="1"/>
            <a:r>
              <a:rPr lang="en-US" dirty="0" smtClean="0"/>
              <a:t>How can we still function, with only love &amp; mind? </a:t>
            </a:r>
          </a:p>
          <a:p>
            <a:pPr lvl="1"/>
            <a:r>
              <a:rPr lang="en-US" dirty="0" smtClean="0"/>
              <a:t>What actions still keep our loves = personality?</a:t>
            </a:r>
          </a:p>
          <a:p>
            <a:endParaRPr lang="en-US" dirty="0"/>
          </a:p>
        </p:txBody>
      </p:sp>
      <p:sp>
        <p:nvSpPr>
          <p:cNvPr id="3" name="Date Placeholder 2"/>
          <p:cNvSpPr>
            <a:spLocks noGrp="1"/>
          </p:cNvSpPr>
          <p:nvPr>
            <p:ph type="dt" sz="half" idx="10"/>
          </p:nvPr>
        </p:nvSpPr>
        <p:spPr/>
        <p:txBody>
          <a:bodyPr/>
          <a:lstStyle/>
          <a:p>
            <a:r>
              <a:rPr lang="en-US" smtClean="0"/>
              <a:t>Feb 19, 2013</a:t>
            </a:r>
            <a:endParaRPr lang="en-US"/>
          </a:p>
        </p:txBody>
      </p:sp>
      <p:sp>
        <p:nvSpPr>
          <p:cNvPr id="4" name="Footer Placeholder 3"/>
          <p:cNvSpPr>
            <a:spLocks noGrp="1"/>
          </p:cNvSpPr>
          <p:nvPr>
            <p:ph type="ftr" sz="quarter" idx="11"/>
          </p:nvPr>
        </p:nvSpPr>
        <p:spPr/>
        <p:txBody>
          <a:bodyPr/>
          <a:lstStyle/>
          <a:p>
            <a:r>
              <a:rPr lang="en-US" smtClean="0"/>
              <a:t>Ian Thompson</a:t>
            </a:r>
            <a:endParaRPr lang="en-US"/>
          </a:p>
        </p:txBody>
      </p:sp>
      <p:sp>
        <p:nvSpPr>
          <p:cNvPr id="5" name="Slide Number Placeholder 4"/>
          <p:cNvSpPr>
            <a:spLocks noGrp="1"/>
          </p:cNvSpPr>
          <p:nvPr>
            <p:ph type="sldNum" sz="quarter" idx="12"/>
          </p:nvPr>
        </p:nvSpPr>
        <p:spPr/>
        <p:txBody>
          <a:bodyPr/>
          <a:lstStyle/>
          <a:p>
            <a:fld id="{31785F77-596B-3F4E-8F70-ABF30BBB5835}" type="slidenum">
              <a:rPr lang="en-US" smtClean="0"/>
              <a:t>19</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1303195512"/>
              </p:ext>
            </p:extLst>
          </p:nvPr>
        </p:nvGraphicFramePr>
        <p:xfrm>
          <a:off x="759112" y="4978345"/>
          <a:ext cx="7197774" cy="1600200"/>
        </p:xfrm>
        <a:graphic>
          <a:graphicData uri="http://schemas.openxmlformats.org/drawingml/2006/table">
            <a:tbl>
              <a:tblPr firstRow="1" bandRow="1">
                <a:tableStyleId>{5C22544A-7EE6-4342-B048-85BDC9FD1C3A}</a:tableStyleId>
              </a:tblPr>
              <a:tblGrid>
                <a:gridCol w="2399258"/>
                <a:gridCol w="2399258"/>
                <a:gridCol w="2399258"/>
              </a:tblGrid>
              <a:tr h="1188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Spiritual</a:t>
                      </a:r>
                    </a:p>
                  </a:txBody>
                  <a:tcPr>
                    <a:solidFill>
                      <a:srgbClr val="660066"/>
                    </a:solidFill>
                  </a:tcPr>
                </a:tc>
                <a:tc>
                  <a:txBody>
                    <a:bodyPr/>
                    <a:lstStyle/>
                    <a:p>
                      <a:pPr algn="ctr"/>
                      <a:r>
                        <a:rPr lang="en-US" sz="1200" dirty="0" smtClean="0"/>
                        <a:t>Mental</a:t>
                      </a:r>
                      <a:endParaRPr lang="en-US" sz="1200" dirty="0"/>
                    </a:p>
                  </a:txBody>
                  <a:tcPr>
                    <a:solidFill>
                      <a:srgbClr val="660066"/>
                    </a:solidFill>
                  </a:tcPr>
                </a:tc>
                <a:tc>
                  <a:txBody>
                    <a:bodyPr/>
                    <a:lstStyle/>
                    <a:p>
                      <a:pPr algn="ctr"/>
                      <a:r>
                        <a:rPr lang="en-US" sz="1200" dirty="0" smtClean="0"/>
                        <a:t>Physical</a:t>
                      </a:r>
                    </a:p>
                  </a:txBody>
                  <a:tcPr>
                    <a:solidFill>
                      <a:srgbClr val="66006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dk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dk1"/>
                          </a:solidFill>
                          <a:effectLst/>
                          <a:latin typeface="+mn-lt"/>
                          <a:ea typeface="+mn-ea"/>
                          <a:cs typeface="+mn-cs"/>
                        </a:rPr>
                        <a:t>Celestial heaven</a:t>
                      </a:r>
                      <a:endParaRPr lang="en-US" sz="1200" b="1" i="0" dirty="0" smtClean="0"/>
                    </a:p>
                  </a:txBody>
                  <a:tcPr/>
                </a:tc>
                <a:tc>
                  <a:txBody>
                    <a:bodyPr/>
                    <a:lstStyle/>
                    <a:p>
                      <a:r>
                        <a:rPr lang="en-US" sz="1100" dirty="0" smtClean="0"/>
                        <a:t>Thoughts</a:t>
                      </a:r>
                      <a:r>
                        <a:rPr lang="en-US" sz="1100" baseline="0" dirty="0" smtClean="0"/>
                        <a:t> of loves: 2.1</a:t>
                      </a:r>
                    </a:p>
                    <a:p>
                      <a:r>
                        <a:rPr lang="en-US" sz="1200" b="1" baseline="0" dirty="0" smtClean="0"/>
                        <a:t>Interior rational</a:t>
                      </a:r>
                      <a:endParaRPr lang="en-US" sz="1200" b="1" dirty="0"/>
                    </a:p>
                  </a:txBody>
                  <a:tcPr>
                    <a:solidFill>
                      <a:schemeClr val="accent3"/>
                    </a:solidFill>
                  </a:tcPr>
                </a:tc>
                <a:tc>
                  <a:txBody>
                    <a:bodyPr/>
                    <a:lstStyle/>
                    <a:p>
                      <a:r>
                        <a:rPr lang="en-US" sz="1100" dirty="0" smtClean="0"/>
                        <a:t>Effects from ends: 3.1</a:t>
                      </a:r>
                    </a:p>
                    <a:p>
                      <a:r>
                        <a:rPr lang="en-US" sz="1200" b="1" dirty="0" err="1" smtClean="0"/>
                        <a:t>Pregeometric</a:t>
                      </a:r>
                      <a:r>
                        <a:rPr lang="en-US" sz="1200" b="1" baseline="0" dirty="0" smtClean="0"/>
                        <a:t> physics</a:t>
                      </a:r>
                      <a:endParaRPr lang="en-US" sz="1200" b="1" dirty="0"/>
                    </a:p>
                  </a:txBody>
                  <a:tcPr/>
                </a:tc>
              </a:tr>
              <a:tr h="370840">
                <a:tc>
                  <a:txBody>
                    <a:bodyPr/>
                    <a:lstStyle/>
                    <a:p>
                      <a:r>
                        <a:rPr lang="en-US" sz="1100" dirty="0" smtClean="0"/>
                        <a:t>Love of thoughts:</a:t>
                      </a:r>
                      <a:r>
                        <a:rPr lang="en-US" sz="1100" baseline="0" dirty="0" smtClean="0"/>
                        <a:t> 1.2</a:t>
                      </a:r>
                    </a:p>
                    <a:p>
                      <a:r>
                        <a:rPr lang="en-US" sz="1200" b="1" baseline="0" dirty="0" smtClean="0"/>
                        <a:t>Spiritual heaven</a:t>
                      </a:r>
                      <a:endParaRPr lang="en-US" sz="1200" b="1" dirty="0"/>
                    </a:p>
                  </a:txBody>
                  <a:tcPr/>
                </a:tc>
                <a:tc>
                  <a:txBody>
                    <a:bodyPr/>
                    <a:lstStyle/>
                    <a:p>
                      <a:r>
                        <a:rPr lang="en-US" sz="1100" dirty="0" smtClean="0"/>
                        <a:t>Thoughts</a:t>
                      </a:r>
                      <a:r>
                        <a:rPr lang="en-US" sz="1100" baseline="0" dirty="0" smtClean="0"/>
                        <a:t> of thoughts: 2.2</a:t>
                      </a:r>
                    </a:p>
                    <a:p>
                      <a:r>
                        <a:rPr lang="en-US" sz="1200" b="1" baseline="0" dirty="0" smtClean="0"/>
                        <a:t>Scientific rational</a:t>
                      </a:r>
                      <a:endParaRPr lang="en-US" sz="1200" b="1" dirty="0"/>
                    </a:p>
                  </a:txBody>
                  <a:tcPr>
                    <a:solidFill>
                      <a:schemeClr val="accent3"/>
                    </a:solidFill>
                  </a:tcPr>
                </a:tc>
                <a:tc>
                  <a:txBody>
                    <a:bodyPr/>
                    <a:lstStyle/>
                    <a:p>
                      <a:r>
                        <a:rPr lang="en-US" sz="1100" dirty="0" smtClean="0"/>
                        <a:t>Effects from thoughts:</a:t>
                      </a:r>
                      <a:r>
                        <a:rPr lang="en-US" sz="1100" baseline="0" dirty="0" smtClean="0"/>
                        <a:t> 3.2</a:t>
                      </a:r>
                    </a:p>
                    <a:p>
                      <a:r>
                        <a:rPr lang="en-US" sz="1200" b="1" baseline="0" dirty="0" smtClean="0"/>
                        <a:t>Virtual physical processes</a:t>
                      </a:r>
                      <a:endParaRPr lang="en-US" sz="1200" b="1" dirty="0"/>
                    </a:p>
                  </a:txBody>
                  <a:tcPr/>
                </a:tc>
              </a:tr>
              <a:tr h="370840">
                <a:tc>
                  <a:txBody>
                    <a:bodyPr/>
                    <a:lstStyle/>
                    <a:p>
                      <a:r>
                        <a:rPr lang="en-US" sz="1100" dirty="0" smtClean="0"/>
                        <a:t>Love of actions: 1.3</a:t>
                      </a:r>
                    </a:p>
                    <a:p>
                      <a:r>
                        <a:rPr lang="en-US" sz="1200" b="1" dirty="0" smtClean="0"/>
                        <a:t>Spiritual-natural</a:t>
                      </a:r>
                      <a:r>
                        <a:rPr lang="en-US" sz="1200" b="1" baseline="0" dirty="0" smtClean="0"/>
                        <a:t> heaven</a:t>
                      </a:r>
                      <a:endParaRPr lang="en-US" sz="1200" b="1" dirty="0"/>
                    </a:p>
                  </a:txBody>
                  <a:tcPr/>
                </a:tc>
                <a:tc>
                  <a:txBody>
                    <a:bodyPr/>
                    <a:lstStyle/>
                    <a:p>
                      <a:r>
                        <a:rPr lang="en-US" sz="1100" dirty="0" smtClean="0"/>
                        <a:t>Thoughts of actions: 2.3</a:t>
                      </a:r>
                    </a:p>
                    <a:p>
                      <a:r>
                        <a:rPr lang="en-US" sz="1200" b="1" dirty="0" smtClean="0"/>
                        <a:t>Exterior</a:t>
                      </a:r>
                      <a:r>
                        <a:rPr lang="en-US" sz="1200" b="1" baseline="0" dirty="0" smtClean="0"/>
                        <a:t> mind</a:t>
                      </a:r>
                      <a:endParaRPr lang="en-US" sz="1200" b="1" dirty="0"/>
                    </a:p>
                  </a:txBody>
                  <a:tcPr>
                    <a:solidFill>
                      <a:schemeClr val="accent3"/>
                    </a:solidFill>
                  </a:tcPr>
                </a:tc>
                <a:tc>
                  <a:txBody>
                    <a:bodyPr/>
                    <a:lstStyle/>
                    <a:p>
                      <a:r>
                        <a:rPr lang="en-US" sz="1100" dirty="0" smtClean="0"/>
                        <a:t>Effects</a:t>
                      </a:r>
                      <a:r>
                        <a:rPr lang="en-US" sz="1100" baseline="0" dirty="0" smtClean="0"/>
                        <a:t> from actions: 3.3</a:t>
                      </a:r>
                    </a:p>
                    <a:p>
                      <a:r>
                        <a:rPr lang="en-US" sz="1200" b="1" baseline="0" dirty="0" smtClean="0"/>
                        <a:t>Actual physical processes</a:t>
                      </a:r>
                      <a:endParaRPr lang="en-US" sz="1200" b="1" dirty="0"/>
                    </a:p>
                  </a:txBody>
                  <a:tcPr>
                    <a:solidFill>
                      <a:schemeClr val="accent6"/>
                    </a:solidFill>
                  </a:tcPr>
                </a:tc>
              </a:tr>
            </a:tbl>
          </a:graphicData>
        </a:graphic>
      </p:graphicFrame>
      <p:sp>
        <p:nvSpPr>
          <p:cNvPr id="8" name="TextBox 7"/>
          <p:cNvSpPr txBox="1"/>
          <p:nvPr/>
        </p:nvSpPr>
        <p:spPr>
          <a:xfrm>
            <a:off x="3356955" y="2153655"/>
            <a:ext cx="2453591" cy="523220"/>
          </a:xfrm>
          <a:prstGeom prst="rect">
            <a:avLst/>
          </a:prstGeom>
          <a:solidFill>
            <a:schemeClr val="accent6"/>
          </a:solidFill>
        </p:spPr>
        <p:txBody>
          <a:bodyPr wrap="none" rtlCol="0">
            <a:spAutoFit/>
          </a:bodyPr>
          <a:lstStyle/>
          <a:p>
            <a:r>
              <a:rPr lang="en-US" sz="2800" dirty="0"/>
              <a:t>physical degree</a:t>
            </a:r>
          </a:p>
        </p:txBody>
      </p:sp>
      <p:sp>
        <p:nvSpPr>
          <p:cNvPr id="9" name="TextBox 8"/>
          <p:cNvSpPr txBox="1"/>
          <p:nvPr/>
        </p:nvSpPr>
        <p:spPr>
          <a:xfrm>
            <a:off x="5643382" y="2676875"/>
            <a:ext cx="2313504" cy="523220"/>
          </a:xfrm>
          <a:prstGeom prst="rect">
            <a:avLst/>
          </a:prstGeom>
          <a:solidFill>
            <a:schemeClr val="accent3"/>
          </a:solidFill>
        </p:spPr>
        <p:txBody>
          <a:bodyPr wrap="none" rtlCol="0">
            <a:spAutoFit/>
          </a:bodyPr>
          <a:lstStyle/>
          <a:p>
            <a:r>
              <a:rPr lang="en-US" sz="2800" dirty="0"/>
              <a:t>m</a:t>
            </a:r>
            <a:r>
              <a:rPr lang="en-US" sz="2800" dirty="0" smtClean="0"/>
              <a:t>ental degree </a:t>
            </a:r>
            <a:endParaRPr lang="en-US" sz="2800" dirty="0"/>
          </a:p>
        </p:txBody>
      </p:sp>
      <p:graphicFrame>
        <p:nvGraphicFramePr>
          <p:cNvPr id="11" name="Content Placeholder 6"/>
          <p:cNvGraphicFramePr>
            <a:graphicFrameLocks/>
          </p:cNvGraphicFramePr>
          <p:nvPr>
            <p:extLst>
              <p:ext uri="{D42A27DB-BD31-4B8C-83A1-F6EECF244321}">
                <p14:modId xmlns:p14="http://schemas.microsoft.com/office/powerpoint/2010/main" val="2842034612"/>
              </p:ext>
            </p:extLst>
          </p:nvPr>
        </p:nvGraphicFramePr>
        <p:xfrm>
          <a:off x="766784" y="4978345"/>
          <a:ext cx="4798516" cy="1600200"/>
        </p:xfrm>
        <a:graphic>
          <a:graphicData uri="http://schemas.openxmlformats.org/drawingml/2006/table">
            <a:tbl>
              <a:tblPr firstRow="1" bandRow="1">
                <a:tableStyleId>{5C22544A-7EE6-4342-B048-85BDC9FD1C3A}</a:tableStyleId>
              </a:tblPr>
              <a:tblGrid>
                <a:gridCol w="2399258"/>
                <a:gridCol w="2399258"/>
              </a:tblGrid>
              <a:tr h="1188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Spiritual</a:t>
                      </a:r>
                    </a:p>
                  </a:txBody>
                  <a:tcPr>
                    <a:solidFill>
                      <a:srgbClr val="660066"/>
                    </a:solidFill>
                  </a:tcPr>
                </a:tc>
                <a:tc>
                  <a:txBody>
                    <a:bodyPr/>
                    <a:lstStyle/>
                    <a:p>
                      <a:pPr algn="ctr"/>
                      <a:r>
                        <a:rPr lang="en-US" sz="1200" dirty="0" smtClean="0"/>
                        <a:t>Mental</a:t>
                      </a:r>
                      <a:endParaRPr lang="en-US" sz="1200" dirty="0"/>
                    </a:p>
                  </a:txBody>
                  <a:tcPr>
                    <a:solidFill>
                      <a:srgbClr val="66006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dk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dk1"/>
                          </a:solidFill>
                          <a:effectLst/>
                          <a:latin typeface="+mn-lt"/>
                          <a:ea typeface="+mn-ea"/>
                          <a:cs typeface="+mn-cs"/>
                        </a:rPr>
                        <a:t>Celestial heaven</a:t>
                      </a:r>
                      <a:endParaRPr lang="en-US" sz="1200" b="1" i="0" dirty="0" smtClean="0"/>
                    </a:p>
                  </a:txBody>
                  <a:tcPr>
                    <a:solidFill>
                      <a:schemeClr val="accent1"/>
                    </a:solidFill>
                  </a:tcPr>
                </a:tc>
                <a:tc>
                  <a:txBody>
                    <a:bodyPr/>
                    <a:lstStyle/>
                    <a:p>
                      <a:r>
                        <a:rPr lang="en-US" sz="1100" dirty="0" smtClean="0"/>
                        <a:t>Thoughts</a:t>
                      </a:r>
                      <a:r>
                        <a:rPr lang="en-US" sz="1100" baseline="0" dirty="0" smtClean="0"/>
                        <a:t> of loves: 2.1</a:t>
                      </a:r>
                    </a:p>
                    <a:p>
                      <a:r>
                        <a:rPr lang="en-US" sz="1200" b="1" baseline="0" dirty="0" smtClean="0"/>
                        <a:t>Interior rational</a:t>
                      </a:r>
                      <a:endParaRPr lang="en-US" sz="1200" b="1" dirty="0"/>
                    </a:p>
                  </a:txBody>
                  <a:tcPr>
                    <a:solidFill>
                      <a:schemeClr val="accent1"/>
                    </a:solidFill>
                  </a:tcPr>
                </a:tc>
              </a:tr>
              <a:tr h="370840">
                <a:tc>
                  <a:txBody>
                    <a:bodyPr/>
                    <a:lstStyle/>
                    <a:p>
                      <a:r>
                        <a:rPr lang="en-US" sz="1100" dirty="0" smtClean="0"/>
                        <a:t>Love of thoughts:</a:t>
                      </a:r>
                      <a:r>
                        <a:rPr lang="en-US" sz="1100" baseline="0" dirty="0" smtClean="0"/>
                        <a:t> 1.2</a:t>
                      </a:r>
                    </a:p>
                    <a:p>
                      <a:r>
                        <a:rPr lang="en-US" sz="1200" b="1" baseline="0" dirty="0" smtClean="0"/>
                        <a:t>Spiritual heaven</a:t>
                      </a:r>
                      <a:endParaRPr lang="en-US" sz="1200" b="1" dirty="0"/>
                    </a:p>
                  </a:txBody>
                  <a:tcPr/>
                </a:tc>
                <a:tc>
                  <a:txBody>
                    <a:bodyPr/>
                    <a:lstStyle/>
                    <a:p>
                      <a:r>
                        <a:rPr lang="en-US" sz="1100" dirty="0" smtClean="0"/>
                        <a:t>Thoughts</a:t>
                      </a:r>
                      <a:r>
                        <a:rPr lang="en-US" sz="1100" baseline="0" dirty="0" smtClean="0"/>
                        <a:t> of thoughts: 2.2</a:t>
                      </a:r>
                    </a:p>
                    <a:p>
                      <a:r>
                        <a:rPr lang="en-US" sz="1200" b="1" baseline="0" dirty="0" smtClean="0"/>
                        <a:t>Scientific rational</a:t>
                      </a:r>
                      <a:endParaRPr lang="en-US" sz="1200" b="1" dirty="0"/>
                    </a:p>
                  </a:txBody>
                  <a:tcPr>
                    <a:solidFill>
                      <a:schemeClr val="accent3"/>
                    </a:solidFill>
                  </a:tcPr>
                </a:tc>
              </a:tr>
              <a:tr h="370840">
                <a:tc>
                  <a:txBody>
                    <a:bodyPr/>
                    <a:lstStyle/>
                    <a:p>
                      <a:r>
                        <a:rPr lang="en-US" sz="1100" dirty="0" smtClean="0"/>
                        <a:t>Love of actions: 1.3</a:t>
                      </a:r>
                    </a:p>
                    <a:p>
                      <a:r>
                        <a:rPr lang="en-US" sz="1200" b="1" dirty="0" smtClean="0"/>
                        <a:t>Spiritual-natural</a:t>
                      </a:r>
                      <a:r>
                        <a:rPr lang="en-US" sz="1200" b="1" baseline="0" dirty="0" smtClean="0"/>
                        <a:t> heaven</a:t>
                      </a:r>
                      <a:endParaRPr lang="en-US" sz="1200" b="1" dirty="0"/>
                    </a:p>
                  </a:txBody>
                  <a:tcPr/>
                </a:tc>
                <a:tc>
                  <a:txBody>
                    <a:bodyPr/>
                    <a:lstStyle/>
                    <a:p>
                      <a:r>
                        <a:rPr lang="en-US" sz="1100" dirty="0" smtClean="0"/>
                        <a:t>Thoughts of actions: 2.3</a:t>
                      </a:r>
                    </a:p>
                    <a:p>
                      <a:r>
                        <a:rPr lang="en-US" sz="1200" b="1" dirty="0" smtClean="0"/>
                        <a:t>Exterior</a:t>
                      </a:r>
                      <a:r>
                        <a:rPr lang="en-US" sz="1200" b="1" baseline="0" dirty="0" smtClean="0"/>
                        <a:t> mind</a:t>
                      </a:r>
                      <a:endParaRPr lang="en-US" sz="1200" b="1" dirty="0"/>
                    </a:p>
                  </a:txBody>
                  <a:tcPr>
                    <a:solidFill>
                      <a:schemeClr val="accent3"/>
                    </a:solidFill>
                  </a:tcPr>
                </a:tc>
              </a:tr>
            </a:tbl>
          </a:graphicData>
        </a:graphic>
      </p:graphicFrame>
    </p:spTree>
    <p:extLst>
      <p:ext uri="{BB962C8B-B14F-4D97-AF65-F5344CB8AC3E}">
        <p14:creationId xmlns:p14="http://schemas.microsoft.com/office/powerpoint/2010/main" val="1406237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Last of series of four evenings</a:t>
            </a:r>
            <a:endParaRPr lang="en-US" dirty="0"/>
          </a:p>
        </p:txBody>
      </p:sp>
      <p:sp>
        <p:nvSpPr>
          <p:cNvPr id="3" name="Content Placeholder 2"/>
          <p:cNvSpPr>
            <a:spLocks noGrp="1"/>
          </p:cNvSpPr>
          <p:nvPr>
            <p:ph idx="1"/>
          </p:nvPr>
        </p:nvSpPr>
        <p:spPr>
          <a:xfrm>
            <a:off x="457200" y="1600200"/>
            <a:ext cx="8229600" cy="5121275"/>
          </a:xfrm>
        </p:spPr>
        <p:txBody>
          <a:bodyPr>
            <a:normAutofit/>
          </a:bodyPr>
          <a:lstStyle/>
          <a:p>
            <a:r>
              <a:rPr lang="en-US" sz="2800" dirty="0"/>
              <a:t>Feb 5: </a:t>
            </a:r>
            <a:r>
              <a:rPr lang="en-US" sz="2800" dirty="0" smtClean="0"/>
              <a:t>  Connecting </a:t>
            </a:r>
            <a:r>
              <a:rPr lang="en-US" sz="2800" dirty="0"/>
              <a:t>Science and </a:t>
            </a:r>
            <a:r>
              <a:rPr lang="en-US" sz="2800" dirty="0" smtClean="0"/>
              <a:t>Theism (</a:t>
            </a:r>
            <a:r>
              <a:rPr lang="en-US" sz="2800" dirty="0" err="1" smtClean="0"/>
              <a:t>chs</a:t>
            </a:r>
            <a:r>
              <a:rPr lang="en-US" sz="2800" dirty="0" smtClean="0"/>
              <a:t> 1, 3)</a:t>
            </a:r>
            <a:endParaRPr lang="en-US" sz="2800" dirty="0"/>
          </a:p>
          <a:p>
            <a:r>
              <a:rPr lang="en-US" sz="2800" dirty="0"/>
              <a:t>Feb 12: Discrete </a:t>
            </a:r>
            <a:r>
              <a:rPr lang="en-US" sz="2800" dirty="0" smtClean="0"/>
              <a:t>Degrees (</a:t>
            </a:r>
            <a:r>
              <a:rPr lang="en-US" sz="2800" dirty="0" err="1" smtClean="0"/>
              <a:t>chs</a:t>
            </a:r>
            <a:r>
              <a:rPr lang="en-US" sz="2800" dirty="0" smtClean="0"/>
              <a:t>. 4, 5)</a:t>
            </a:r>
            <a:endParaRPr lang="en-US" sz="2800" dirty="0"/>
          </a:p>
          <a:p>
            <a:r>
              <a:rPr lang="en-US" sz="2800" dirty="0"/>
              <a:t>Feb 19: Explaining </a:t>
            </a:r>
            <a:r>
              <a:rPr lang="en-US" sz="2800" dirty="0" smtClean="0"/>
              <a:t>Theism (Part III)</a:t>
            </a:r>
            <a:endParaRPr lang="en-US" sz="2800" dirty="0"/>
          </a:p>
          <a:p>
            <a:r>
              <a:rPr lang="en-US" sz="2800" b="1" dirty="0">
                <a:solidFill>
                  <a:srgbClr val="0000FF"/>
                </a:solidFill>
              </a:rPr>
              <a:t>Feb 26: Applications to Theistic </a:t>
            </a:r>
            <a:r>
              <a:rPr lang="en-US" sz="2800" b="1" dirty="0" smtClean="0">
                <a:solidFill>
                  <a:srgbClr val="0000FF"/>
                </a:solidFill>
              </a:rPr>
              <a:t>Science (Part V)</a:t>
            </a:r>
          </a:p>
          <a:p>
            <a:endParaRPr lang="en-US" sz="2800" dirty="0"/>
          </a:p>
          <a:p>
            <a:pPr marL="457200" lvl="1" indent="0">
              <a:buNone/>
            </a:pPr>
            <a:endParaRPr lang="en-US" sz="2400" dirty="0" smtClean="0"/>
          </a:p>
          <a:p>
            <a:pPr lvl="1"/>
            <a:endParaRPr lang="en-US" sz="1100" dirty="0" smtClean="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2</a:t>
            </a:fld>
            <a:endParaRPr lang="en-US"/>
          </a:p>
        </p:txBody>
      </p:sp>
      <p:pic>
        <p:nvPicPr>
          <p:cNvPr id="8" name="Picture 7" descr="HillsideSwedenborgianChur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638" y="4262459"/>
            <a:ext cx="4175466" cy="1109208"/>
          </a:xfrm>
          <a:prstGeom prst="rect">
            <a:avLst/>
          </a:prstGeom>
        </p:spPr>
      </p:pic>
      <p:sp>
        <p:nvSpPr>
          <p:cNvPr id="9" name="TextBox 8"/>
          <p:cNvSpPr txBox="1"/>
          <p:nvPr/>
        </p:nvSpPr>
        <p:spPr>
          <a:xfrm>
            <a:off x="1922118" y="1320223"/>
            <a:ext cx="914155" cy="400110"/>
          </a:xfrm>
          <a:prstGeom prst="rect">
            <a:avLst/>
          </a:prstGeom>
          <a:noFill/>
        </p:spPr>
        <p:txBody>
          <a:bodyPr wrap="none" rtlCol="0">
            <a:spAutoFit/>
          </a:bodyPr>
          <a:lstStyle/>
          <a:p>
            <a:r>
              <a:rPr lang="en-US" sz="2000" b="1" dirty="0" smtClean="0"/>
              <a:t>Titles:</a:t>
            </a:r>
            <a:endParaRPr lang="en-US" sz="2000" b="1" dirty="0"/>
          </a:p>
        </p:txBody>
      </p:sp>
    </p:spTree>
    <p:custDataLst>
      <p:tags r:id="rId1"/>
    </p:custDataLst>
    <p:extLst>
      <p:ext uri="{BB962C8B-B14F-4D97-AF65-F5344CB8AC3E}">
        <p14:creationId xmlns:p14="http://schemas.microsoft.com/office/powerpoint/2010/main" val="1223063095"/>
      </p:ext>
    </p:extLst>
  </p:cSld>
  <p:clrMapOvr>
    <a:masterClrMapping/>
  </p:clrMapOvr>
  <mc:AlternateContent xmlns:mc="http://schemas.openxmlformats.org/markup-compatibility/2006" xmlns:p14="http://schemas.microsoft.com/office/powerpoint/2010/main">
    <mc:Choice Requires="p14">
      <p:transition spd="slow" p14:dur="2000" advTm="5609"/>
    </mc:Choice>
    <mc:Fallback xmlns="">
      <p:transition xmlns:p14="http://schemas.microsoft.com/office/powerpoint/2010/main" spd="slow" advTm="560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Afterlife</a:t>
            </a:r>
            <a:endParaRPr lang="en-US" dirty="0"/>
          </a:p>
        </p:txBody>
      </p:sp>
      <p:sp>
        <p:nvSpPr>
          <p:cNvPr id="10" name="Content Placeholder 9"/>
          <p:cNvSpPr>
            <a:spLocks noGrp="1"/>
          </p:cNvSpPr>
          <p:nvPr>
            <p:ph idx="1"/>
          </p:nvPr>
        </p:nvSpPr>
        <p:spPr/>
        <p:txBody>
          <a:bodyPr/>
          <a:lstStyle/>
          <a:p>
            <a:r>
              <a:rPr lang="en-US" dirty="0" smtClean="0"/>
              <a:t>What seems to be important here:</a:t>
            </a:r>
          </a:p>
          <a:p>
            <a:pPr lvl="1"/>
            <a:r>
              <a:rPr lang="en-US" dirty="0" smtClean="0"/>
              <a:t>spiritual loves (1.1)</a:t>
            </a:r>
          </a:p>
          <a:p>
            <a:pPr lvl="1"/>
            <a:r>
              <a:rPr lang="en-US" dirty="0" smtClean="0"/>
              <a:t>interior rational ideas/doctrine (2.1)</a:t>
            </a:r>
          </a:p>
          <a:p>
            <a:pPr lvl="1"/>
            <a:r>
              <a:rPr lang="en-US" dirty="0" smtClean="0"/>
              <a:t>‘inner physical’ substances (3.1 = ‘</a:t>
            </a:r>
            <a:r>
              <a:rPr lang="en-US" dirty="0" err="1" smtClean="0"/>
              <a:t>limbus</a:t>
            </a:r>
            <a:r>
              <a:rPr lang="en-US" dirty="0" smtClean="0"/>
              <a:t>’</a:t>
            </a:r>
            <a:r>
              <a:rPr lang="en-US" dirty="0" smtClean="0"/>
              <a:t>)   (?)</a:t>
            </a:r>
            <a:endParaRPr lang="en-US" dirty="0" smtClean="0"/>
          </a:p>
          <a:p>
            <a:r>
              <a:rPr lang="en-US" dirty="0" smtClean="0"/>
              <a:t>Thoughts and sensations follow from the loves</a:t>
            </a:r>
          </a:p>
          <a:p>
            <a:pPr lvl="1"/>
            <a:r>
              <a:rPr lang="en-US" sz="2400" u="sng" dirty="0" smtClean="0"/>
              <a:t>Not</a:t>
            </a:r>
            <a:r>
              <a:rPr lang="en-US" sz="2400" dirty="0" smtClean="0"/>
              <a:t> determined by present </a:t>
            </a:r>
            <a:r>
              <a:rPr lang="en-US" sz="2400" u="sng" dirty="0" smtClean="0"/>
              <a:t>physical</a:t>
            </a:r>
            <a:r>
              <a:rPr lang="en-US" sz="2400" dirty="0" smtClean="0"/>
              <a:t> events any more</a:t>
            </a:r>
          </a:p>
        </p:txBody>
      </p:sp>
      <p:sp>
        <p:nvSpPr>
          <p:cNvPr id="3" name="Date Placeholder 2"/>
          <p:cNvSpPr>
            <a:spLocks noGrp="1"/>
          </p:cNvSpPr>
          <p:nvPr>
            <p:ph type="dt" sz="half" idx="10"/>
          </p:nvPr>
        </p:nvSpPr>
        <p:spPr/>
        <p:txBody>
          <a:bodyPr/>
          <a:lstStyle/>
          <a:p>
            <a:r>
              <a:rPr lang="en-US" smtClean="0"/>
              <a:t>Feb 19, 2013</a:t>
            </a:r>
            <a:endParaRPr lang="en-US"/>
          </a:p>
        </p:txBody>
      </p:sp>
      <p:sp>
        <p:nvSpPr>
          <p:cNvPr id="4" name="Footer Placeholder 3"/>
          <p:cNvSpPr>
            <a:spLocks noGrp="1"/>
          </p:cNvSpPr>
          <p:nvPr>
            <p:ph type="ftr" sz="quarter" idx="11"/>
          </p:nvPr>
        </p:nvSpPr>
        <p:spPr/>
        <p:txBody>
          <a:bodyPr/>
          <a:lstStyle/>
          <a:p>
            <a:r>
              <a:rPr lang="en-US" smtClean="0"/>
              <a:t>Ian Thompson</a:t>
            </a:r>
            <a:endParaRPr lang="en-US"/>
          </a:p>
        </p:txBody>
      </p:sp>
      <p:sp>
        <p:nvSpPr>
          <p:cNvPr id="5" name="Slide Number Placeholder 4"/>
          <p:cNvSpPr>
            <a:spLocks noGrp="1"/>
          </p:cNvSpPr>
          <p:nvPr>
            <p:ph type="sldNum" sz="quarter" idx="12"/>
          </p:nvPr>
        </p:nvSpPr>
        <p:spPr/>
        <p:txBody>
          <a:bodyPr/>
          <a:lstStyle/>
          <a:p>
            <a:fld id="{31785F77-596B-3F4E-8F70-ABF30BBB5835}" type="slidenum">
              <a:rPr lang="en-US" smtClean="0"/>
              <a:t>20</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1244606066"/>
              </p:ext>
            </p:extLst>
          </p:nvPr>
        </p:nvGraphicFramePr>
        <p:xfrm>
          <a:off x="788308" y="4978345"/>
          <a:ext cx="7197774" cy="1600200"/>
        </p:xfrm>
        <a:graphic>
          <a:graphicData uri="http://schemas.openxmlformats.org/drawingml/2006/table">
            <a:tbl>
              <a:tblPr firstRow="1" bandRow="1">
                <a:tableStyleId>{5C22544A-7EE6-4342-B048-85BDC9FD1C3A}</a:tableStyleId>
              </a:tblPr>
              <a:tblGrid>
                <a:gridCol w="2399258"/>
                <a:gridCol w="2399258"/>
                <a:gridCol w="2399258"/>
              </a:tblGrid>
              <a:tr h="1188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Spiritual</a:t>
                      </a:r>
                    </a:p>
                  </a:txBody>
                  <a:tcPr>
                    <a:solidFill>
                      <a:srgbClr val="660066"/>
                    </a:solidFill>
                  </a:tcPr>
                </a:tc>
                <a:tc>
                  <a:txBody>
                    <a:bodyPr/>
                    <a:lstStyle/>
                    <a:p>
                      <a:pPr algn="ctr"/>
                      <a:r>
                        <a:rPr lang="en-US" sz="1200" dirty="0" smtClean="0"/>
                        <a:t>Mental</a:t>
                      </a:r>
                      <a:endParaRPr lang="en-US" sz="1200" dirty="0"/>
                    </a:p>
                  </a:txBody>
                  <a:tcPr>
                    <a:solidFill>
                      <a:srgbClr val="660066"/>
                    </a:solidFill>
                  </a:tcPr>
                </a:tc>
                <a:tc>
                  <a:txBody>
                    <a:bodyPr/>
                    <a:lstStyle/>
                    <a:p>
                      <a:pPr algn="ctr"/>
                      <a:r>
                        <a:rPr lang="en-US" sz="1200" dirty="0" smtClean="0"/>
                        <a:t>Physical</a:t>
                      </a:r>
                    </a:p>
                  </a:txBody>
                  <a:tcPr>
                    <a:solidFill>
                      <a:srgbClr val="66006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Celestial heaven</a:t>
                      </a:r>
                      <a:endParaRPr lang="en-US" sz="1200" b="1" i="0" dirty="0" smtClean="0">
                        <a:solidFill>
                          <a:schemeClr val="tx1"/>
                        </a:solidFill>
                      </a:endParaRPr>
                    </a:p>
                  </a:txBody>
                  <a:tcPr>
                    <a:solidFill>
                      <a:schemeClr val="accent1"/>
                    </a:solidFill>
                  </a:tcPr>
                </a:tc>
                <a:tc>
                  <a:txBody>
                    <a:bodyPr/>
                    <a:lstStyle/>
                    <a:p>
                      <a:r>
                        <a:rPr lang="en-US" sz="1100" dirty="0" smtClean="0">
                          <a:solidFill>
                            <a:schemeClr val="tx1"/>
                          </a:solidFill>
                        </a:rPr>
                        <a:t>Thoughts</a:t>
                      </a:r>
                      <a:r>
                        <a:rPr lang="en-US" sz="1100" baseline="0" dirty="0" smtClean="0">
                          <a:solidFill>
                            <a:schemeClr val="tx1"/>
                          </a:solidFill>
                        </a:rPr>
                        <a:t> of loves: 2.1</a:t>
                      </a:r>
                    </a:p>
                    <a:p>
                      <a:r>
                        <a:rPr lang="en-US" sz="1200" b="1" baseline="0" dirty="0" smtClean="0">
                          <a:solidFill>
                            <a:schemeClr val="tx1"/>
                          </a:solidFill>
                        </a:rPr>
                        <a:t>Interior rational</a:t>
                      </a:r>
                      <a:endParaRPr lang="en-US" sz="1200" b="1" dirty="0">
                        <a:solidFill>
                          <a:schemeClr val="tx1"/>
                        </a:solidFill>
                      </a:endParaRPr>
                    </a:p>
                  </a:txBody>
                  <a:tcPr>
                    <a:solidFill>
                      <a:schemeClr val="accent1"/>
                    </a:solidFill>
                  </a:tcPr>
                </a:tc>
                <a:tc>
                  <a:txBody>
                    <a:bodyPr/>
                    <a:lstStyle/>
                    <a:p>
                      <a:r>
                        <a:rPr lang="en-US" sz="1100" dirty="0" smtClean="0">
                          <a:solidFill>
                            <a:schemeClr val="tx1"/>
                          </a:solidFill>
                        </a:rPr>
                        <a:t>Effects from ends: 3.1</a:t>
                      </a:r>
                    </a:p>
                    <a:p>
                      <a:r>
                        <a:rPr lang="en-US" sz="1200" b="1" dirty="0" err="1" smtClean="0">
                          <a:solidFill>
                            <a:schemeClr val="tx1"/>
                          </a:solidFill>
                        </a:rPr>
                        <a:t>Pregeometric</a:t>
                      </a:r>
                      <a:r>
                        <a:rPr lang="en-US" sz="1200" b="1" baseline="0" dirty="0" smtClean="0">
                          <a:solidFill>
                            <a:schemeClr val="tx1"/>
                          </a:solidFill>
                        </a:rPr>
                        <a:t> physics</a:t>
                      </a:r>
                      <a:endParaRPr lang="en-US" sz="1200" b="1" dirty="0">
                        <a:solidFill>
                          <a:schemeClr val="tx1"/>
                        </a:solidFill>
                      </a:endParaRPr>
                    </a:p>
                  </a:txBody>
                  <a:tcPr>
                    <a:solidFill>
                      <a:schemeClr val="accent1"/>
                    </a:solidFill>
                  </a:tcPr>
                </a:tc>
              </a:tr>
              <a:tr h="370840">
                <a:tc>
                  <a:txBody>
                    <a:bodyPr/>
                    <a:lstStyle/>
                    <a:p>
                      <a:r>
                        <a:rPr lang="en-US" sz="1100" dirty="0" smtClean="0"/>
                        <a:t>Love of thoughts:</a:t>
                      </a:r>
                      <a:r>
                        <a:rPr lang="en-US" sz="1100" baseline="0" dirty="0" smtClean="0"/>
                        <a:t> 1.2</a:t>
                      </a:r>
                    </a:p>
                    <a:p>
                      <a:r>
                        <a:rPr lang="en-US" sz="1200" b="1" baseline="0" dirty="0" smtClean="0"/>
                        <a:t>Spiritual heaven</a:t>
                      </a:r>
                      <a:endParaRPr lang="en-US" sz="1200" b="1" dirty="0"/>
                    </a:p>
                  </a:txBody>
                  <a:tcPr/>
                </a:tc>
                <a:tc>
                  <a:txBody>
                    <a:bodyPr/>
                    <a:lstStyle/>
                    <a:p>
                      <a:r>
                        <a:rPr lang="en-US" sz="1100" dirty="0" smtClean="0"/>
                        <a:t>Thoughts</a:t>
                      </a:r>
                      <a:r>
                        <a:rPr lang="en-US" sz="1100" baseline="0" dirty="0" smtClean="0"/>
                        <a:t> of thoughts: 2.2</a:t>
                      </a:r>
                    </a:p>
                    <a:p>
                      <a:r>
                        <a:rPr lang="en-US" sz="1200" b="1" baseline="0" dirty="0" smtClean="0"/>
                        <a:t>Scientific rational</a:t>
                      </a:r>
                      <a:endParaRPr lang="en-US" sz="1200" b="1" dirty="0"/>
                    </a:p>
                  </a:txBody>
                  <a:tcPr>
                    <a:solidFill>
                      <a:schemeClr val="accent3"/>
                    </a:solidFill>
                  </a:tcPr>
                </a:tc>
                <a:tc>
                  <a:txBody>
                    <a:bodyPr/>
                    <a:lstStyle/>
                    <a:p>
                      <a:r>
                        <a:rPr lang="en-US" sz="1100" dirty="0" smtClean="0"/>
                        <a:t>Effects from thoughts:</a:t>
                      </a:r>
                      <a:r>
                        <a:rPr lang="en-US" sz="1100" baseline="0" dirty="0" smtClean="0"/>
                        <a:t> 3.2</a:t>
                      </a:r>
                    </a:p>
                    <a:p>
                      <a:r>
                        <a:rPr lang="en-US" sz="1200" b="1" baseline="0" dirty="0" smtClean="0"/>
                        <a:t>Virtual physical processes</a:t>
                      </a:r>
                      <a:endParaRPr lang="en-US" sz="1200" b="1" dirty="0"/>
                    </a:p>
                  </a:txBody>
                  <a:tcPr/>
                </a:tc>
              </a:tr>
              <a:tr h="370840">
                <a:tc>
                  <a:txBody>
                    <a:bodyPr/>
                    <a:lstStyle/>
                    <a:p>
                      <a:r>
                        <a:rPr lang="en-US" sz="1100" dirty="0" smtClean="0"/>
                        <a:t>Love of actions: 1.3</a:t>
                      </a:r>
                    </a:p>
                    <a:p>
                      <a:r>
                        <a:rPr lang="en-US" sz="1200" b="1" dirty="0" smtClean="0"/>
                        <a:t>Spiritual-natural</a:t>
                      </a:r>
                      <a:r>
                        <a:rPr lang="en-US" sz="1200" b="1" baseline="0" dirty="0" smtClean="0"/>
                        <a:t> heaven</a:t>
                      </a:r>
                      <a:endParaRPr lang="en-US" sz="1200" b="1" dirty="0"/>
                    </a:p>
                  </a:txBody>
                  <a:tcPr/>
                </a:tc>
                <a:tc>
                  <a:txBody>
                    <a:bodyPr/>
                    <a:lstStyle/>
                    <a:p>
                      <a:r>
                        <a:rPr lang="en-US" sz="1100" dirty="0" smtClean="0"/>
                        <a:t>Thoughts of actions: 2.3</a:t>
                      </a:r>
                    </a:p>
                    <a:p>
                      <a:r>
                        <a:rPr lang="en-US" sz="1200" b="1" dirty="0" smtClean="0"/>
                        <a:t>Exterior</a:t>
                      </a:r>
                      <a:r>
                        <a:rPr lang="en-US" sz="1200" b="1" baseline="0" dirty="0" smtClean="0"/>
                        <a:t> mind</a:t>
                      </a:r>
                      <a:endParaRPr lang="en-US" sz="1200" b="1" dirty="0"/>
                    </a:p>
                  </a:txBody>
                  <a:tcPr>
                    <a:solidFill>
                      <a:schemeClr val="accent3"/>
                    </a:solidFill>
                  </a:tcPr>
                </a:tc>
                <a:tc>
                  <a:txBody>
                    <a:bodyPr/>
                    <a:lstStyle/>
                    <a:p>
                      <a:r>
                        <a:rPr lang="en-US" sz="1100" dirty="0" smtClean="0"/>
                        <a:t>Effects</a:t>
                      </a:r>
                      <a:r>
                        <a:rPr lang="en-US" sz="1100" baseline="0" dirty="0" smtClean="0"/>
                        <a:t> from actions: 3.3</a:t>
                      </a:r>
                    </a:p>
                    <a:p>
                      <a:r>
                        <a:rPr lang="en-US" sz="1200" b="1" baseline="0" dirty="0" smtClean="0"/>
                        <a:t>Actual physical processes</a:t>
                      </a:r>
                      <a:endParaRPr lang="en-US" sz="1200" b="1" dirty="0"/>
                    </a:p>
                  </a:txBody>
                  <a:tcPr>
                    <a:solidFill>
                      <a:schemeClr val="accent6"/>
                    </a:solidFill>
                  </a:tcPr>
                </a:tc>
              </a:tr>
            </a:tbl>
          </a:graphicData>
        </a:graphic>
      </p:graphicFrame>
      <p:sp>
        <p:nvSpPr>
          <p:cNvPr id="8" name="Left Arrow 7"/>
          <p:cNvSpPr/>
          <p:nvPr/>
        </p:nvSpPr>
        <p:spPr>
          <a:xfrm>
            <a:off x="8092374" y="5228027"/>
            <a:ext cx="65144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136038" y="5228027"/>
            <a:ext cx="62307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12838021"/>
              </p:ext>
            </p:extLst>
          </p:nvPr>
        </p:nvGraphicFramePr>
        <p:xfrm>
          <a:off x="788308" y="5257011"/>
          <a:ext cx="7197774" cy="441960"/>
        </p:xfrm>
        <a:graphic>
          <a:graphicData uri="http://schemas.openxmlformats.org/drawingml/2006/table">
            <a:tbl>
              <a:tblPr firstRow="1" bandRow="1">
                <a:tableStyleId>{5C22544A-7EE6-4342-B048-85BDC9FD1C3A}</a:tableStyleId>
              </a:tblPr>
              <a:tblGrid>
                <a:gridCol w="2399258"/>
                <a:gridCol w="2399258"/>
                <a:gridCol w="239925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Celestial heaven</a:t>
                      </a:r>
                      <a:endParaRPr lang="en-US" sz="1200" b="1" i="0" dirty="0" smtClean="0">
                        <a:solidFill>
                          <a:schemeClr val="tx1"/>
                        </a:solidFill>
                      </a:endParaRPr>
                    </a:p>
                  </a:txBody>
                  <a:tcPr>
                    <a:solidFill>
                      <a:schemeClr val="accent1"/>
                    </a:solidFill>
                  </a:tcPr>
                </a:tc>
                <a:tc>
                  <a:txBody>
                    <a:bodyPr/>
                    <a:lstStyle/>
                    <a:p>
                      <a:r>
                        <a:rPr lang="en-US" sz="1100" dirty="0" smtClean="0">
                          <a:solidFill>
                            <a:schemeClr val="tx1"/>
                          </a:solidFill>
                        </a:rPr>
                        <a:t>Thoughts</a:t>
                      </a:r>
                      <a:r>
                        <a:rPr lang="en-US" sz="1100" baseline="0" dirty="0" smtClean="0">
                          <a:solidFill>
                            <a:schemeClr val="tx1"/>
                          </a:solidFill>
                        </a:rPr>
                        <a:t> of loves: 2.1</a:t>
                      </a:r>
                    </a:p>
                    <a:p>
                      <a:r>
                        <a:rPr lang="en-US" sz="1200" b="1" baseline="0" dirty="0" smtClean="0">
                          <a:solidFill>
                            <a:schemeClr val="tx1"/>
                          </a:solidFill>
                        </a:rPr>
                        <a:t>Interior rational</a:t>
                      </a:r>
                      <a:endParaRPr lang="en-US" sz="1200" b="1" dirty="0">
                        <a:solidFill>
                          <a:schemeClr val="tx1"/>
                        </a:solidFill>
                      </a:endParaRPr>
                    </a:p>
                  </a:txBody>
                  <a:tcPr>
                    <a:solidFill>
                      <a:schemeClr val="accent1"/>
                    </a:solidFill>
                  </a:tcPr>
                </a:tc>
                <a:tc>
                  <a:txBody>
                    <a:bodyPr/>
                    <a:lstStyle/>
                    <a:p>
                      <a:r>
                        <a:rPr lang="en-US" sz="1100" dirty="0" smtClean="0">
                          <a:solidFill>
                            <a:schemeClr val="tx1"/>
                          </a:solidFill>
                        </a:rPr>
                        <a:t>Effects from ends: 3.1</a:t>
                      </a:r>
                    </a:p>
                    <a:p>
                      <a:r>
                        <a:rPr lang="en-US" sz="1200" b="1" dirty="0" err="1" smtClean="0">
                          <a:solidFill>
                            <a:schemeClr val="tx1"/>
                          </a:solidFill>
                        </a:rPr>
                        <a:t>Pregeometric</a:t>
                      </a:r>
                      <a:r>
                        <a:rPr lang="en-US" sz="1200" b="1" baseline="0" dirty="0" smtClean="0">
                          <a:solidFill>
                            <a:schemeClr val="tx1"/>
                          </a:solidFill>
                        </a:rPr>
                        <a:t> physics</a:t>
                      </a:r>
                      <a:endParaRPr lang="en-US" sz="1200" b="1" dirty="0">
                        <a:solidFill>
                          <a:schemeClr val="tx1"/>
                        </a:solidFill>
                      </a:endParaRPr>
                    </a:p>
                  </a:txBody>
                  <a:tcPr>
                    <a:solidFill>
                      <a:schemeClr val="accent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05283083"/>
              </p:ext>
            </p:extLst>
          </p:nvPr>
        </p:nvGraphicFramePr>
        <p:xfrm>
          <a:off x="788308" y="5257002"/>
          <a:ext cx="4798516" cy="441960"/>
        </p:xfrm>
        <a:graphic>
          <a:graphicData uri="http://schemas.openxmlformats.org/drawingml/2006/table">
            <a:tbl>
              <a:tblPr firstRow="1" bandRow="1">
                <a:tableStyleId>{5C22544A-7EE6-4342-B048-85BDC9FD1C3A}</a:tableStyleId>
              </a:tblPr>
              <a:tblGrid>
                <a:gridCol w="2399258"/>
                <a:gridCol w="239925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Celestial heaven</a:t>
                      </a:r>
                      <a:endParaRPr lang="en-US" sz="1200" b="1" i="0" dirty="0" smtClean="0">
                        <a:solidFill>
                          <a:schemeClr val="tx1"/>
                        </a:solidFill>
                      </a:endParaRPr>
                    </a:p>
                  </a:txBody>
                  <a:tcPr>
                    <a:solidFill>
                      <a:schemeClr val="accent1"/>
                    </a:solidFill>
                  </a:tcPr>
                </a:tc>
                <a:tc>
                  <a:txBody>
                    <a:bodyPr/>
                    <a:lstStyle/>
                    <a:p>
                      <a:r>
                        <a:rPr lang="en-US" sz="1100" dirty="0" smtClean="0">
                          <a:solidFill>
                            <a:schemeClr val="tx1"/>
                          </a:solidFill>
                        </a:rPr>
                        <a:t>Thoughts</a:t>
                      </a:r>
                      <a:r>
                        <a:rPr lang="en-US" sz="1100" baseline="0" dirty="0" smtClean="0">
                          <a:solidFill>
                            <a:schemeClr val="tx1"/>
                          </a:solidFill>
                        </a:rPr>
                        <a:t> of loves: 2.1</a:t>
                      </a:r>
                    </a:p>
                    <a:p>
                      <a:r>
                        <a:rPr lang="en-US" sz="1200" b="1" baseline="0" dirty="0" smtClean="0">
                          <a:solidFill>
                            <a:schemeClr val="tx1"/>
                          </a:solidFill>
                        </a:rPr>
                        <a:t>Interior rational</a:t>
                      </a:r>
                      <a:endParaRPr lang="en-US" sz="1200" b="1" dirty="0">
                        <a:solidFill>
                          <a:schemeClr val="tx1"/>
                        </a:solidFill>
                      </a:endParaRPr>
                    </a:p>
                  </a:txBody>
                  <a:tcPr>
                    <a:solidFill>
                      <a:schemeClr val="accent1"/>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72275334"/>
              </p:ext>
            </p:extLst>
          </p:nvPr>
        </p:nvGraphicFramePr>
        <p:xfrm>
          <a:off x="788308" y="5270699"/>
          <a:ext cx="2399258" cy="441960"/>
        </p:xfrm>
        <a:graphic>
          <a:graphicData uri="http://schemas.openxmlformats.org/drawingml/2006/table">
            <a:tbl>
              <a:tblPr firstRow="1" bandRow="1">
                <a:tableStyleId>{5C22544A-7EE6-4342-B048-85BDC9FD1C3A}</a:tableStyleId>
              </a:tblPr>
              <a:tblGrid>
                <a:gridCol w="239925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Celestial heaven</a:t>
                      </a:r>
                      <a:endParaRPr lang="en-US" sz="1200" b="1" i="0" dirty="0" smtClean="0">
                        <a:solidFill>
                          <a:schemeClr val="tx1"/>
                        </a:solidFill>
                      </a:endParaRPr>
                    </a:p>
                  </a:txBody>
                  <a:tcPr>
                    <a:solidFill>
                      <a:schemeClr val="accent1"/>
                    </a:solidFill>
                  </a:tcPr>
                </a:tc>
              </a:tr>
            </a:tbl>
          </a:graphicData>
        </a:graphic>
      </p:graphicFrame>
      <p:pic>
        <p:nvPicPr>
          <p:cNvPr id="15" name="Picture 14" descr="ear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596525"/>
            <a:ext cx="300401" cy="982020"/>
          </a:xfrm>
          <a:prstGeom prst="rect">
            <a:avLst/>
          </a:prstGeom>
        </p:spPr>
      </p:pic>
      <p:pic>
        <p:nvPicPr>
          <p:cNvPr id="16" name="Picture 15" descr="ear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877" y="5566900"/>
            <a:ext cx="300401" cy="982020"/>
          </a:xfrm>
          <a:prstGeom prst="rect">
            <a:avLst/>
          </a:prstGeom>
        </p:spPr>
      </p:pic>
    </p:spTree>
    <p:extLst>
      <p:ext uri="{BB962C8B-B14F-4D97-AF65-F5344CB8AC3E}">
        <p14:creationId xmlns:p14="http://schemas.microsoft.com/office/powerpoint/2010/main" val="2611866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u="sng" dirty="0" smtClean="0"/>
              <a:t>to do</a:t>
            </a:r>
            <a:r>
              <a:rPr lang="en-US" dirty="0" smtClean="0"/>
              <a:t> in the Afterlife?</a:t>
            </a:r>
            <a:endParaRPr lang="en-US" dirty="0"/>
          </a:p>
        </p:txBody>
      </p:sp>
      <p:sp>
        <p:nvSpPr>
          <p:cNvPr id="6" name="Content Placeholder 5"/>
          <p:cNvSpPr>
            <a:spLocks noGrp="1"/>
          </p:cNvSpPr>
          <p:nvPr>
            <p:ph idx="1"/>
          </p:nvPr>
        </p:nvSpPr>
        <p:spPr/>
        <p:txBody>
          <a:bodyPr>
            <a:normAutofit lnSpcReduction="10000"/>
          </a:bodyPr>
          <a:lstStyle/>
          <a:p>
            <a:r>
              <a:rPr lang="en-US" sz="2400" dirty="0"/>
              <a:t>Afterlife </a:t>
            </a:r>
            <a:r>
              <a:rPr lang="en-US" sz="2400" dirty="0" smtClean="0"/>
              <a:t>people have love and minds, but no physical body.</a:t>
            </a:r>
            <a:endParaRPr lang="en-US" sz="2400" dirty="0"/>
          </a:p>
          <a:p>
            <a:r>
              <a:rPr lang="en-US" sz="2400" dirty="0" smtClean="0"/>
              <a:t>Earth people have minds and body, but spiritual loves only gradually developing</a:t>
            </a:r>
          </a:p>
          <a:p>
            <a:r>
              <a:rPr lang="en-US" sz="2400" dirty="0" smtClean="0"/>
              <a:t>Would be frustrating in afterlife to have love and ideas, </a:t>
            </a:r>
            <a:br>
              <a:rPr lang="en-US" sz="2400" dirty="0" smtClean="0"/>
            </a:br>
            <a:r>
              <a:rPr lang="en-US" sz="2400" dirty="0" smtClean="0"/>
              <a:t>but no possibility of ultimate physical action!</a:t>
            </a:r>
          </a:p>
          <a:p>
            <a:pPr marL="0" indent="0">
              <a:buNone/>
            </a:pPr>
            <a:r>
              <a:rPr lang="en-US" sz="2400" dirty="0" smtClean="0"/>
              <a:t>So a clever combination:</a:t>
            </a:r>
          </a:p>
          <a:p>
            <a:r>
              <a:rPr lang="en-US" sz="2400" dirty="0" smtClean="0"/>
              <a:t>Afterlife people receive spiritual loves and generate new ideas</a:t>
            </a:r>
          </a:p>
          <a:p>
            <a:r>
              <a:rPr lang="en-US" sz="2400" dirty="0" smtClean="0"/>
              <a:t>Earth people receive new ideas, and then act physically.</a:t>
            </a:r>
          </a:p>
          <a:p>
            <a:pPr marL="0" indent="0">
              <a:buNone/>
            </a:pPr>
            <a:r>
              <a:rPr lang="en-US" sz="2400" dirty="0" smtClean="0"/>
              <a:t>That is: </a:t>
            </a:r>
          </a:p>
          <a:p>
            <a:pPr lvl="1"/>
            <a:r>
              <a:rPr lang="en-US" sz="2000" dirty="0" smtClean="0"/>
              <a:t>the spiritual worlds supply the first stages, </a:t>
            </a:r>
            <a:br>
              <a:rPr lang="en-US" sz="2000" dirty="0" smtClean="0"/>
            </a:br>
            <a:r>
              <a:rPr lang="en-US" sz="2000" dirty="0" smtClean="0"/>
              <a:t>and we on earth carry it on to ultimate physical actions.</a:t>
            </a:r>
          </a:p>
          <a:p>
            <a:pPr lvl="1"/>
            <a:r>
              <a:rPr lang="en-US" sz="2000" dirty="0" smtClean="0"/>
              <a:t>We all do something useful, and everyone enjoys the process.</a:t>
            </a:r>
          </a:p>
          <a:p>
            <a:endParaRPr lang="en-US" sz="2400" dirty="0" smtClean="0"/>
          </a:p>
          <a:p>
            <a:endParaRPr lang="en-US" sz="2400" dirty="0" smtClean="0"/>
          </a:p>
          <a:p>
            <a:endParaRPr lang="en-US" sz="2400" dirty="0"/>
          </a:p>
        </p:txBody>
      </p:sp>
      <p:sp>
        <p:nvSpPr>
          <p:cNvPr id="3" name="Date Placeholder 2"/>
          <p:cNvSpPr>
            <a:spLocks noGrp="1"/>
          </p:cNvSpPr>
          <p:nvPr>
            <p:ph type="dt" sz="half" idx="10"/>
          </p:nvPr>
        </p:nvSpPr>
        <p:spPr/>
        <p:txBody>
          <a:bodyPr/>
          <a:lstStyle/>
          <a:p>
            <a:r>
              <a:rPr lang="en-US" smtClean="0"/>
              <a:t>Feb 19, 2013</a:t>
            </a:r>
            <a:endParaRPr lang="en-US"/>
          </a:p>
        </p:txBody>
      </p:sp>
      <p:sp>
        <p:nvSpPr>
          <p:cNvPr id="4" name="Footer Placeholder 3"/>
          <p:cNvSpPr>
            <a:spLocks noGrp="1"/>
          </p:cNvSpPr>
          <p:nvPr>
            <p:ph type="ftr" sz="quarter" idx="11"/>
          </p:nvPr>
        </p:nvSpPr>
        <p:spPr/>
        <p:txBody>
          <a:bodyPr/>
          <a:lstStyle/>
          <a:p>
            <a:r>
              <a:rPr lang="en-US" smtClean="0"/>
              <a:t>Ian Thompson</a:t>
            </a:r>
            <a:endParaRPr lang="en-US"/>
          </a:p>
        </p:txBody>
      </p:sp>
      <p:sp>
        <p:nvSpPr>
          <p:cNvPr id="5" name="Slide Number Placeholder 4"/>
          <p:cNvSpPr>
            <a:spLocks noGrp="1"/>
          </p:cNvSpPr>
          <p:nvPr>
            <p:ph type="sldNum" sz="quarter" idx="12"/>
          </p:nvPr>
        </p:nvSpPr>
        <p:spPr/>
        <p:txBody>
          <a:bodyPr/>
          <a:lstStyle/>
          <a:p>
            <a:fld id="{31785F77-596B-3F4E-8F70-ABF30BBB5835}" type="slidenum">
              <a:rPr lang="en-US" smtClean="0"/>
              <a:t>21</a:t>
            </a:fld>
            <a:endParaRPr lang="en-US"/>
          </a:p>
        </p:txBody>
      </p:sp>
    </p:spTree>
    <p:extLst>
      <p:ext uri="{BB962C8B-B14F-4D97-AF65-F5344CB8AC3E}">
        <p14:creationId xmlns:p14="http://schemas.microsoft.com/office/powerpoint/2010/main" val="290370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 have discussed:</a:t>
            </a:r>
          </a:p>
          <a:p>
            <a:pPr marL="514350" indent="-514350">
              <a:buFont typeface="+mj-lt"/>
              <a:buAutoNum type="arabicPeriod"/>
            </a:pPr>
            <a:r>
              <a:rPr lang="en-US" dirty="0" smtClean="0"/>
              <a:t>New way of connecting God and theism</a:t>
            </a:r>
          </a:p>
          <a:p>
            <a:pPr marL="514350" indent="-514350">
              <a:buFont typeface="+mj-lt"/>
              <a:buAutoNum type="arabicPeriod"/>
            </a:pPr>
            <a:r>
              <a:rPr lang="en-US" dirty="0" smtClean="0"/>
              <a:t>New ideas of cause and discrete degrees</a:t>
            </a:r>
          </a:p>
          <a:p>
            <a:pPr marL="514350" indent="-514350">
              <a:buFont typeface="+mj-lt"/>
              <a:buAutoNum type="arabicPeriod"/>
            </a:pPr>
            <a:r>
              <a:rPr lang="en-US" dirty="0" smtClean="0"/>
              <a:t>Using discrete degrees to understand Theism</a:t>
            </a:r>
          </a:p>
          <a:p>
            <a:pPr marL="514350" indent="-514350">
              <a:buFont typeface="+mj-lt"/>
              <a:buAutoNum type="arabicPeriod"/>
            </a:pPr>
            <a:r>
              <a:rPr lang="en-US" dirty="0" smtClean="0"/>
              <a:t>Application to human life and growth</a:t>
            </a:r>
          </a:p>
          <a:p>
            <a:pPr marL="0" indent="0">
              <a:buNone/>
            </a:pPr>
            <a:endParaRPr lang="en-US" dirty="0" smtClean="0"/>
          </a:p>
          <a:p>
            <a:pPr marL="0" indent="0">
              <a:buNone/>
            </a:pPr>
            <a:r>
              <a:rPr lang="en-US" dirty="0" smtClean="0"/>
              <a:t>Lots more possible details for </a:t>
            </a:r>
          </a:p>
          <a:p>
            <a:r>
              <a:rPr lang="en-US" sz="2600" dirty="0" smtClean="0"/>
              <a:t>physics, psychology, spiritual life. </a:t>
            </a:r>
            <a:endParaRPr lang="en-US" sz="2600" dirty="0"/>
          </a:p>
          <a:p>
            <a:r>
              <a:rPr lang="en-US" sz="2600" dirty="0" smtClean="0"/>
              <a:t>religion, scriptures, history of religions, the incarnation, …</a:t>
            </a:r>
            <a:endParaRPr lang="en-US" sz="2600" dirty="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22</a:t>
            </a:fld>
            <a:endParaRPr lang="en-US"/>
          </a:p>
        </p:txBody>
      </p:sp>
    </p:spTree>
    <p:extLst>
      <p:ext uri="{BB962C8B-B14F-4D97-AF65-F5344CB8AC3E}">
        <p14:creationId xmlns:p14="http://schemas.microsoft.com/office/powerpoint/2010/main" val="897823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Resources</a:t>
            </a:r>
            <a:endParaRPr lang="en-US" dirty="0"/>
          </a:p>
        </p:txBody>
      </p:sp>
      <p:sp>
        <p:nvSpPr>
          <p:cNvPr id="3" name="Content Placeholder 2"/>
          <p:cNvSpPr>
            <a:spLocks noGrp="1"/>
          </p:cNvSpPr>
          <p:nvPr>
            <p:ph idx="1"/>
          </p:nvPr>
        </p:nvSpPr>
        <p:spPr>
          <a:xfrm>
            <a:off x="457200" y="1600200"/>
            <a:ext cx="8229600" cy="4756150"/>
          </a:xfrm>
        </p:spPr>
        <p:txBody>
          <a:bodyPr>
            <a:noAutofit/>
          </a:bodyPr>
          <a:lstStyle/>
          <a:p>
            <a:pPr marL="0" indent="0">
              <a:lnSpc>
                <a:spcPct val="110000"/>
              </a:lnSpc>
              <a:buNone/>
            </a:pPr>
            <a:r>
              <a:rPr lang="en-US" sz="2400" dirty="0" smtClean="0"/>
              <a:t>Websites by </a:t>
            </a:r>
            <a:r>
              <a:rPr lang="en-US" sz="2400" dirty="0"/>
              <a:t>Ian Thompson: </a:t>
            </a:r>
            <a:r>
              <a:rPr lang="en-US" sz="2400" dirty="0" err="1">
                <a:solidFill>
                  <a:srgbClr val="000090"/>
                </a:solidFill>
              </a:rPr>
              <a:t>www.ianthompson.org</a:t>
            </a:r>
            <a:endParaRPr lang="en-US" sz="2400" dirty="0">
              <a:solidFill>
                <a:srgbClr val="000090"/>
              </a:solidFill>
            </a:endParaRPr>
          </a:p>
          <a:p>
            <a:pPr>
              <a:lnSpc>
                <a:spcPct val="110000"/>
              </a:lnSpc>
            </a:pPr>
            <a:r>
              <a:rPr lang="en-US" sz="2400" dirty="0" smtClean="0"/>
              <a:t>Beginning Theistic Science, for the book “Starting Science From God”, </a:t>
            </a:r>
            <a:r>
              <a:rPr lang="en-US" sz="2400" dirty="0"/>
              <a:t>at </a:t>
            </a:r>
            <a:r>
              <a:rPr lang="en-US" sz="2400" dirty="0" err="1" smtClean="0">
                <a:solidFill>
                  <a:srgbClr val="000090"/>
                </a:solidFill>
              </a:rPr>
              <a:t>www.beginningtheisticscience.com</a:t>
            </a:r>
            <a:endParaRPr lang="en-US" sz="2400" dirty="0" smtClean="0">
              <a:solidFill>
                <a:srgbClr val="000090"/>
              </a:solidFill>
            </a:endParaRPr>
          </a:p>
          <a:p>
            <a:pPr>
              <a:lnSpc>
                <a:spcPct val="110000"/>
              </a:lnSpc>
            </a:pPr>
            <a:r>
              <a:rPr lang="en-US" sz="2400" dirty="0" smtClean="0"/>
              <a:t>Theistic Science </a:t>
            </a:r>
            <a:r>
              <a:rPr lang="en-US" sz="2400" dirty="0"/>
              <a:t>at </a:t>
            </a:r>
            <a:r>
              <a:rPr lang="en-US" sz="2400" dirty="0" err="1" smtClean="0">
                <a:solidFill>
                  <a:srgbClr val="000090"/>
                </a:solidFill>
              </a:rPr>
              <a:t>www.theisticscience.org</a:t>
            </a:r>
            <a:endParaRPr lang="en-US" sz="2400" dirty="0" smtClean="0">
              <a:solidFill>
                <a:srgbClr val="000090"/>
              </a:solidFill>
            </a:endParaRPr>
          </a:p>
          <a:p>
            <a:pPr>
              <a:lnSpc>
                <a:spcPct val="110000"/>
              </a:lnSpc>
            </a:pPr>
            <a:r>
              <a:rPr lang="en-US" sz="2400" dirty="0" smtClean="0"/>
              <a:t>Swedenborg’s writings </a:t>
            </a:r>
            <a:r>
              <a:rPr lang="en-US" sz="2400" dirty="0"/>
              <a:t>at </a:t>
            </a:r>
            <a:r>
              <a:rPr lang="en-US" sz="2400" dirty="0" err="1" smtClean="0">
                <a:solidFill>
                  <a:srgbClr val="000090"/>
                </a:solidFill>
              </a:rPr>
              <a:t>www.e</a:t>
            </a:r>
            <a:r>
              <a:rPr lang="en-US" sz="2400" dirty="0" err="1">
                <a:solidFill>
                  <a:srgbClr val="000090"/>
                </a:solidFill>
              </a:rPr>
              <a:t>-</a:t>
            </a:r>
            <a:r>
              <a:rPr lang="en-US" sz="2400" dirty="0" err="1" smtClean="0">
                <a:solidFill>
                  <a:srgbClr val="000090"/>
                </a:solidFill>
              </a:rPr>
              <a:t>swedenborg.com</a:t>
            </a:r>
            <a:endParaRPr lang="en-US" sz="2400" dirty="0" smtClean="0">
              <a:solidFill>
                <a:srgbClr val="000090"/>
              </a:solidFill>
            </a:endParaRPr>
          </a:p>
          <a:p>
            <a:pPr>
              <a:lnSpc>
                <a:spcPct val="110000"/>
              </a:lnSpc>
            </a:pPr>
            <a:r>
              <a:rPr lang="en-US" sz="2400" dirty="0" smtClean="0"/>
              <a:t>Articles about Swedenborg </a:t>
            </a:r>
            <a:r>
              <a:rPr lang="en-US" sz="2400" dirty="0"/>
              <a:t>at </a:t>
            </a:r>
            <a:r>
              <a:rPr lang="en-US" sz="2400" dirty="0" err="1" smtClean="0">
                <a:solidFill>
                  <a:srgbClr val="000090"/>
                </a:solidFill>
              </a:rPr>
              <a:t>www.swedenborgstudy.com</a:t>
            </a:r>
            <a:endParaRPr lang="en-US" sz="2400" dirty="0" smtClean="0">
              <a:solidFill>
                <a:srgbClr val="000090"/>
              </a:solidFill>
            </a:endParaRPr>
          </a:p>
          <a:p>
            <a:pPr>
              <a:lnSpc>
                <a:spcPct val="110000"/>
              </a:lnSpc>
            </a:pPr>
            <a:r>
              <a:rPr lang="en-US" sz="2400" dirty="0" smtClean="0"/>
              <a:t>Bible </a:t>
            </a:r>
            <a:r>
              <a:rPr lang="en-US" sz="2400" dirty="0"/>
              <a:t>Meanings at </a:t>
            </a:r>
            <a:r>
              <a:rPr lang="en-US" sz="2400" dirty="0" err="1" smtClean="0">
                <a:solidFill>
                  <a:srgbClr val="000090"/>
                </a:solidFill>
              </a:rPr>
              <a:t>www.biblemeanings.info</a:t>
            </a:r>
            <a:endParaRPr lang="en-US" sz="2400" dirty="0" smtClean="0">
              <a:solidFill>
                <a:srgbClr val="000090"/>
              </a:solidFill>
            </a:endParaRPr>
          </a:p>
          <a:p>
            <a:pPr>
              <a:lnSpc>
                <a:spcPct val="110000"/>
              </a:lnSpc>
            </a:pPr>
            <a:r>
              <a:rPr lang="en-US" sz="2400" dirty="0" smtClean="0"/>
              <a:t>‘7 days of creation’ </a:t>
            </a:r>
            <a:r>
              <a:rPr lang="en-US" sz="2400" dirty="0"/>
              <a:t>at </a:t>
            </a:r>
            <a:r>
              <a:rPr lang="en-US" sz="2400" dirty="0">
                <a:solidFill>
                  <a:srgbClr val="000090"/>
                </a:solidFill>
              </a:rPr>
              <a:t>7daysofcreation.info</a:t>
            </a:r>
            <a:endParaRPr lang="en-US" sz="2400" dirty="0" smtClean="0">
              <a:solidFill>
                <a:srgbClr val="000090"/>
              </a:solidFill>
            </a:endParaRPr>
          </a:p>
          <a:p>
            <a:pPr>
              <a:lnSpc>
                <a:spcPct val="110000"/>
              </a:lnSpc>
            </a:pPr>
            <a:r>
              <a:rPr lang="en-US" sz="2400" dirty="0" smtClean="0"/>
              <a:t>Mind &amp; </a:t>
            </a:r>
            <a:r>
              <a:rPr lang="en-US" sz="2400" dirty="0"/>
              <a:t>body at </a:t>
            </a:r>
            <a:r>
              <a:rPr lang="en-US" sz="2400" dirty="0" err="1" smtClean="0">
                <a:solidFill>
                  <a:srgbClr val="000090"/>
                </a:solidFill>
              </a:rPr>
              <a:t>www.newdualism.org</a:t>
            </a:r>
            <a:endParaRPr lang="en-US" sz="2400" dirty="0" smtClean="0">
              <a:solidFill>
                <a:srgbClr val="000090"/>
              </a:solidFill>
            </a:endParaRPr>
          </a:p>
          <a:p>
            <a:pPr>
              <a:lnSpc>
                <a:spcPct val="110000"/>
              </a:lnSpc>
            </a:pPr>
            <a:r>
              <a:rPr lang="en-US" sz="2400" dirty="0" smtClean="0"/>
              <a:t>Physical and multilevel causes </a:t>
            </a:r>
            <a:r>
              <a:rPr lang="en-US" sz="2400" dirty="0"/>
              <a:t>at </a:t>
            </a:r>
            <a:r>
              <a:rPr lang="en-US" sz="2400" dirty="0" err="1" smtClean="0">
                <a:solidFill>
                  <a:srgbClr val="000090"/>
                </a:solidFill>
              </a:rPr>
              <a:t>www.generativescience.org</a:t>
            </a:r>
            <a:endParaRPr lang="en-US" sz="2400" dirty="0" smtClean="0">
              <a:solidFill>
                <a:srgbClr val="000090"/>
              </a:solidFill>
            </a:endParaRPr>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23</a:t>
            </a:fld>
            <a:endParaRPr lang="en-US"/>
          </a:p>
        </p:txBody>
      </p:sp>
    </p:spTree>
    <p:extLst>
      <p:ext uri="{BB962C8B-B14F-4D97-AF65-F5344CB8AC3E}">
        <p14:creationId xmlns:p14="http://schemas.microsoft.com/office/powerpoint/2010/main" val="2682702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24</a:t>
            </a:fld>
            <a:endParaRPr lang="en-US"/>
          </a:p>
        </p:txBody>
      </p:sp>
    </p:spTree>
    <p:extLst>
      <p:ext uri="{BB962C8B-B14F-4D97-AF65-F5344CB8AC3E}">
        <p14:creationId xmlns:p14="http://schemas.microsoft.com/office/powerpoint/2010/main" val="3897233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dirty="0" smtClean="0"/>
              <a:t>Mental growth: childhood to old age</a:t>
            </a:r>
            <a:endParaRPr lang="en-US" sz="3600" dirty="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25</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852592518"/>
              </p:ext>
            </p:extLst>
          </p:nvPr>
        </p:nvGraphicFramePr>
        <p:xfrm>
          <a:off x="2234815" y="1417638"/>
          <a:ext cx="3984054" cy="2194560"/>
        </p:xfrm>
        <a:graphic>
          <a:graphicData uri="http://schemas.openxmlformats.org/drawingml/2006/table">
            <a:tbl>
              <a:tblPr firstRow="1" bandRow="1">
                <a:tableStyleId>{5C22544A-7EE6-4342-B048-85BDC9FD1C3A}</a:tableStyleId>
              </a:tblPr>
              <a:tblGrid>
                <a:gridCol w="2392841"/>
                <a:gridCol w="1591213"/>
              </a:tblGrid>
              <a:tr h="196298">
                <a:tc>
                  <a:txBody>
                    <a:bodyPr/>
                    <a:lstStyle/>
                    <a:p>
                      <a:pPr algn="ctr"/>
                      <a:r>
                        <a:rPr lang="en-US" dirty="0" smtClean="0"/>
                        <a:t>Mental</a:t>
                      </a:r>
                      <a:endParaRPr lang="en-US" dirty="0"/>
                    </a:p>
                  </a:txBody>
                  <a:tcPr>
                    <a:solidFill>
                      <a:srgbClr val="660066"/>
                    </a:solidFill>
                  </a:tcPr>
                </a:tc>
                <a:tc>
                  <a:txBody>
                    <a:bodyPr/>
                    <a:lstStyle/>
                    <a:p>
                      <a:pPr algn="ctr"/>
                      <a:r>
                        <a:rPr lang="en-US" dirty="0" smtClean="0"/>
                        <a:t>equals:</a:t>
                      </a:r>
                      <a:endParaRPr lang="en-US" dirty="0"/>
                    </a:p>
                  </a:txBody>
                  <a:tcPr>
                    <a:solidFill>
                      <a:srgbClr val="660066"/>
                    </a:solidFill>
                  </a:tcPr>
                </a:tc>
              </a:tr>
              <a:tr h="596960">
                <a:tc>
                  <a:txBody>
                    <a:bodyPr/>
                    <a:lstStyle/>
                    <a:p>
                      <a:r>
                        <a:rPr lang="en-US" sz="1600" dirty="0" smtClean="0"/>
                        <a:t>Thoughts</a:t>
                      </a:r>
                      <a:r>
                        <a:rPr lang="en-US" sz="1600" baseline="0" dirty="0" smtClean="0"/>
                        <a:t> of loves: 2.1</a:t>
                      </a:r>
                    </a:p>
                    <a:p>
                      <a:r>
                        <a:rPr lang="en-US" b="1" baseline="0" dirty="0" smtClean="0"/>
                        <a:t>Interior rational</a:t>
                      </a:r>
                      <a:endParaRPr lang="en-US" b="1" dirty="0"/>
                    </a:p>
                  </a:txBody>
                  <a:tcPr/>
                </a:tc>
                <a:tc>
                  <a:txBody>
                    <a:bodyPr/>
                    <a:lstStyle/>
                    <a:p>
                      <a:r>
                        <a:rPr lang="en-US" b="1" dirty="0" smtClean="0"/>
                        <a:t>Wisdom</a:t>
                      </a:r>
                      <a:endParaRPr lang="en-US" b="1" dirty="0"/>
                    </a:p>
                  </a:txBody>
                  <a:tcPr/>
                </a:tc>
              </a:tr>
              <a:tr h="596960">
                <a:tc>
                  <a:txBody>
                    <a:bodyPr/>
                    <a:lstStyle/>
                    <a:p>
                      <a:r>
                        <a:rPr lang="en-US" sz="1600" dirty="0" smtClean="0"/>
                        <a:t>Thoughts</a:t>
                      </a:r>
                      <a:r>
                        <a:rPr lang="en-US" sz="1600" baseline="0" dirty="0" smtClean="0"/>
                        <a:t> of thoughts: 2.2</a:t>
                      </a:r>
                    </a:p>
                    <a:p>
                      <a:r>
                        <a:rPr lang="en-US" b="1" baseline="0" dirty="0" smtClean="0"/>
                        <a:t>Scientific rational</a:t>
                      </a:r>
                      <a:endParaRPr lang="en-US" b="1" dirty="0"/>
                    </a:p>
                  </a:txBody>
                  <a:tcPr/>
                </a:tc>
                <a:tc>
                  <a:txBody>
                    <a:bodyPr/>
                    <a:lstStyle/>
                    <a:p>
                      <a:r>
                        <a:rPr lang="en-US" b="1" dirty="0" smtClean="0"/>
                        <a:t>Understanding</a:t>
                      </a:r>
                      <a:endParaRPr lang="en-US" b="1" dirty="0"/>
                    </a:p>
                  </a:txBody>
                  <a:tcPr/>
                </a:tc>
              </a:tr>
              <a:tr h="596960">
                <a:tc>
                  <a:txBody>
                    <a:bodyPr/>
                    <a:lstStyle/>
                    <a:p>
                      <a:r>
                        <a:rPr lang="en-US" sz="1600" dirty="0" smtClean="0"/>
                        <a:t>Thoughts of actions: 2.3</a:t>
                      </a:r>
                    </a:p>
                    <a:p>
                      <a:r>
                        <a:rPr lang="en-US" b="1" dirty="0" smtClean="0"/>
                        <a:t>Exterior</a:t>
                      </a:r>
                      <a:r>
                        <a:rPr lang="en-US" b="1" baseline="0" dirty="0" smtClean="0"/>
                        <a:t> mind</a:t>
                      </a:r>
                      <a:endParaRPr lang="en-US" b="1" dirty="0"/>
                    </a:p>
                  </a:txBody>
                  <a:tcPr/>
                </a:tc>
                <a:tc>
                  <a:txBody>
                    <a:bodyPr/>
                    <a:lstStyle/>
                    <a:p>
                      <a:r>
                        <a:rPr lang="en-US" b="1" dirty="0" smtClean="0"/>
                        <a:t>Knowledge</a:t>
                      </a:r>
                      <a:endParaRPr lang="en-US" b="1" dirty="0"/>
                    </a:p>
                  </a:txBody>
                  <a:tcPr/>
                </a:tc>
              </a:tr>
            </a:tbl>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3283460404"/>
              </p:ext>
            </p:extLst>
          </p:nvPr>
        </p:nvGraphicFramePr>
        <p:xfrm>
          <a:off x="457200" y="3989631"/>
          <a:ext cx="8229600" cy="183388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pPr algn="ctr"/>
                      <a:r>
                        <a:rPr lang="en-US" dirty="0" smtClean="0"/>
                        <a:t>Mental</a:t>
                      </a:r>
                      <a:endParaRPr lang="en-US" dirty="0"/>
                    </a:p>
                  </a:txBody>
                  <a:tcPr>
                    <a:solidFill>
                      <a:srgbClr val="660066"/>
                    </a:solidFill>
                  </a:tcPr>
                </a:tc>
                <a:tc hMerge="1">
                  <a:txBody>
                    <a:bodyPr/>
                    <a:lstStyle/>
                    <a:p>
                      <a:pPr algn="ctr"/>
                      <a:endParaRPr lang="en-US" dirty="0"/>
                    </a:p>
                  </a:txBody>
                  <a:tcPr>
                    <a:solidFill>
                      <a:srgbClr val="660066"/>
                    </a:solidFill>
                  </a:tcPr>
                </a:tc>
                <a:tc hMerge="1">
                  <a:txBody>
                    <a:bodyPr/>
                    <a:lstStyle/>
                    <a:p>
                      <a:pPr algn="ctr"/>
                      <a:endParaRPr lang="en-US" dirty="0" smtClean="0"/>
                    </a:p>
                  </a:txBody>
                  <a:tcPr>
                    <a:solidFill>
                      <a:srgbClr val="66006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err="1" smtClean="0">
                          <a:solidFill>
                            <a:schemeClr val="dk1"/>
                          </a:solidFill>
                          <a:effectLst/>
                          <a:latin typeface="+mn-lt"/>
                          <a:ea typeface="+mn-ea"/>
                          <a:cs typeface="+mn-cs"/>
                        </a:rPr>
                        <a:t>Wis</a:t>
                      </a:r>
                      <a:r>
                        <a:rPr lang="en-US" sz="1200" i="0" kern="1200" dirty="0" smtClean="0">
                          <a:solidFill>
                            <a:schemeClr val="dk1"/>
                          </a:solidFill>
                          <a:effectLst/>
                          <a:latin typeface="+mn-lt"/>
                          <a:ea typeface="+mn-ea"/>
                          <a:cs typeface="+mn-cs"/>
                        </a:rPr>
                        <a:t> of thoughts</a:t>
                      </a:r>
                      <a:r>
                        <a:rPr lang="en-US" sz="1200" i="0" kern="1200" baseline="0" dirty="0" smtClean="0">
                          <a:solidFill>
                            <a:schemeClr val="dk1"/>
                          </a:solidFill>
                          <a:effectLst/>
                          <a:latin typeface="+mn-lt"/>
                          <a:ea typeface="+mn-ea"/>
                          <a:cs typeface="+mn-cs"/>
                        </a:rPr>
                        <a:t> of love: 2.1.1</a:t>
                      </a:r>
                      <a:endParaRPr lang="en-US" sz="1200" i="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smtClean="0">
                          <a:solidFill>
                            <a:schemeClr val="dk1"/>
                          </a:solidFill>
                          <a:effectLst/>
                          <a:latin typeface="+mn-lt"/>
                          <a:ea typeface="+mn-ea"/>
                          <a:cs typeface="+mn-cs"/>
                        </a:rPr>
                        <a:t>Celestial heaven</a:t>
                      </a:r>
                      <a:endParaRPr lang="en-US" sz="1400" b="1" i="0" dirty="0" smtClean="0"/>
                    </a:p>
                  </a:txBody>
                  <a:tcPr/>
                </a:tc>
                <a:tc>
                  <a:txBody>
                    <a:bodyPr/>
                    <a:lstStyle/>
                    <a:p>
                      <a:r>
                        <a:rPr lang="en-US" sz="1200" dirty="0" smtClean="0"/>
                        <a:t>Thoughts</a:t>
                      </a:r>
                      <a:r>
                        <a:rPr lang="en-US" sz="1200" baseline="0" dirty="0" smtClean="0"/>
                        <a:t> of loves: 2.1</a:t>
                      </a:r>
                    </a:p>
                    <a:p>
                      <a:r>
                        <a:rPr lang="en-US" sz="1400" b="1" baseline="0" dirty="0" smtClean="0"/>
                        <a:t>Interior rational</a:t>
                      </a:r>
                      <a:endParaRPr lang="en-US" sz="1400" b="1" dirty="0"/>
                    </a:p>
                  </a:txBody>
                  <a:tcPr/>
                </a:tc>
                <a:tc>
                  <a:txBody>
                    <a:bodyPr/>
                    <a:lstStyle/>
                    <a:p>
                      <a:r>
                        <a:rPr lang="en-US" sz="1200" dirty="0" smtClean="0"/>
                        <a:t>Effects from ends: 3.1</a:t>
                      </a:r>
                    </a:p>
                    <a:p>
                      <a:r>
                        <a:rPr lang="en-US" sz="1400" b="1" dirty="0" err="1" smtClean="0"/>
                        <a:t>Pregeometric</a:t>
                      </a:r>
                      <a:r>
                        <a:rPr lang="en-US" sz="1400" b="1" baseline="0" dirty="0" smtClean="0"/>
                        <a:t> physics</a:t>
                      </a:r>
                      <a:endParaRPr lang="en-US" sz="1400" b="1" dirty="0"/>
                    </a:p>
                  </a:txBody>
                  <a:tcPr/>
                </a:tc>
              </a:tr>
              <a:tr h="370840">
                <a:tc>
                  <a:txBody>
                    <a:bodyPr/>
                    <a:lstStyle/>
                    <a:p>
                      <a:r>
                        <a:rPr lang="en-US" sz="1200" dirty="0" smtClean="0"/>
                        <a:t>Love of thoughts:</a:t>
                      </a:r>
                      <a:r>
                        <a:rPr lang="en-US" sz="1200" baseline="0" dirty="0" smtClean="0"/>
                        <a:t> 1.2</a:t>
                      </a:r>
                    </a:p>
                    <a:p>
                      <a:r>
                        <a:rPr lang="en-US" sz="1400" b="1" baseline="0" dirty="0" smtClean="0"/>
                        <a:t>Ideological/Philosophical</a:t>
                      </a:r>
                      <a:endParaRPr lang="en-US" sz="1400" b="1" dirty="0"/>
                    </a:p>
                  </a:txBody>
                  <a:tcPr/>
                </a:tc>
                <a:tc>
                  <a:txBody>
                    <a:bodyPr/>
                    <a:lstStyle/>
                    <a:p>
                      <a:r>
                        <a:rPr lang="en-US" sz="1200" dirty="0" smtClean="0"/>
                        <a:t>Thoughts</a:t>
                      </a:r>
                      <a:r>
                        <a:rPr lang="en-US" sz="1200" baseline="0" dirty="0" smtClean="0"/>
                        <a:t> of thoughts: 2.2</a:t>
                      </a:r>
                    </a:p>
                    <a:p>
                      <a:r>
                        <a:rPr lang="en-US" sz="1400" b="1" baseline="0" dirty="0" smtClean="0"/>
                        <a:t>Formal</a:t>
                      </a:r>
                      <a:endParaRPr lang="en-US" sz="1400" b="1" dirty="0"/>
                    </a:p>
                  </a:txBody>
                  <a:tcPr/>
                </a:tc>
                <a:tc>
                  <a:txBody>
                    <a:bodyPr/>
                    <a:lstStyle/>
                    <a:p>
                      <a:r>
                        <a:rPr lang="en-US" sz="1200" dirty="0" smtClean="0"/>
                        <a:t>Effects from thoughts:</a:t>
                      </a:r>
                      <a:r>
                        <a:rPr lang="en-US" sz="1200" baseline="0" dirty="0" smtClean="0"/>
                        <a:t> 3.2</a:t>
                      </a:r>
                    </a:p>
                    <a:p>
                      <a:r>
                        <a:rPr lang="en-US" sz="1400" b="1" baseline="0" dirty="0" smtClean="0"/>
                        <a:t>Operational</a:t>
                      </a:r>
                      <a:endParaRPr lang="en-US" sz="1400" b="1" dirty="0"/>
                    </a:p>
                  </a:txBody>
                  <a:tcPr/>
                </a:tc>
              </a:tr>
              <a:tr h="370840">
                <a:tc>
                  <a:txBody>
                    <a:bodyPr/>
                    <a:lstStyle/>
                    <a:p>
                      <a:r>
                        <a:rPr lang="en-US" sz="1200" dirty="0" smtClean="0"/>
                        <a:t>Love of actions: 1.3</a:t>
                      </a:r>
                    </a:p>
                    <a:p>
                      <a:r>
                        <a:rPr lang="en-US" sz="1400" b="1" dirty="0" smtClean="0"/>
                        <a:t>Preoperational</a:t>
                      </a:r>
                      <a:endParaRPr lang="en-US" sz="1400" b="1" dirty="0"/>
                    </a:p>
                  </a:txBody>
                  <a:tcPr/>
                </a:tc>
                <a:tc>
                  <a:txBody>
                    <a:bodyPr/>
                    <a:lstStyle/>
                    <a:p>
                      <a:r>
                        <a:rPr lang="en-US" sz="1200" dirty="0" smtClean="0"/>
                        <a:t>Thoughts of actions: 2.3</a:t>
                      </a:r>
                    </a:p>
                    <a:p>
                      <a:endParaRPr lang="en-US" sz="1400" b="1" dirty="0"/>
                    </a:p>
                  </a:txBody>
                  <a:tcPr/>
                </a:tc>
                <a:tc>
                  <a:txBody>
                    <a:bodyPr/>
                    <a:lstStyle/>
                    <a:p>
                      <a:r>
                        <a:rPr lang="en-US" sz="1200" dirty="0" smtClean="0"/>
                        <a:t>Thoughts</a:t>
                      </a:r>
                      <a:r>
                        <a:rPr lang="en-US" sz="1200" baseline="0" dirty="0" smtClean="0"/>
                        <a:t> of e</a:t>
                      </a:r>
                      <a:r>
                        <a:rPr lang="en-US" sz="1200" dirty="0" smtClean="0"/>
                        <a:t>ffects</a:t>
                      </a:r>
                      <a:r>
                        <a:rPr lang="en-US" sz="1200" baseline="0" dirty="0" smtClean="0"/>
                        <a:t> from actions: 3.3</a:t>
                      </a:r>
                    </a:p>
                    <a:p>
                      <a:r>
                        <a:rPr lang="en-US" sz="1400" b="1" baseline="0" dirty="0" smtClean="0"/>
                        <a:t>Sensorimotor mind</a:t>
                      </a:r>
                      <a:endParaRPr lang="en-US" sz="1400" b="1" dirty="0"/>
                    </a:p>
                  </a:txBody>
                  <a:tcPr/>
                </a:tc>
              </a:tr>
            </a:tbl>
          </a:graphicData>
        </a:graphic>
      </p:graphicFrame>
      <p:sp>
        <p:nvSpPr>
          <p:cNvPr id="13" name="TextBox 12"/>
          <p:cNvSpPr txBox="1"/>
          <p:nvPr/>
        </p:nvSpPr>
        <p:spPr>
          <a:xfrm>
            <a:off x="6976309" y="2758485"/>
            <a:ext cx="2202195" cy="646331"/>
          </a:xfrm>
          <a:prstGeom prst="rect">
            <a:avLst/>
          </a:prstGeom>
          <a:noFill/>
        </p:spPr>
        <p:txBody>
          <a:bodyPr wrap="none" rtlCol="0">
            <a:spAutoFit/>
          </a:bodyPr>
          <a:lstStyle/>
          <a:p>
            <a:r>
              <a:rPr lang="en-US" dirty="0" smtClean="0"/>
              <a:t>Now expand into its </a:t>
            </a:r>
            <a:br>
              <a:rPr lang="en-US" dirty="0" smtClean="0"/>
            </a:br>
            <a:r>
              <a:rPr lang="en-US" dirty="0" smtClean="0"/>
              <a:t>sub-sub-sub-degrees:</a:t>
            </a:r>
            <a:endParaRPr lang="en-US" dirty="0"/>
          </a:p>
        </p:txBody>
      </p:sp>
      <p:sp>
        <p:nvSpPr>
          <p:cNvPr id="14" name="TextBox 13"/>
          <p:cNvSpPr txBox="1"/>
          <p:nvPr/>
        </p:nvSpPr>
        <p:spPr>
          <a:xfrm>
            <a:off x="686119" y="1693514"/>
            <a:ext cx="1406906" cy="923330"/>
          </a:xfrm>
          <a:prstGeom prst="rect">
            <a:avLst/>
          </a:prstGeom>
          <a:noFill/>
        </p:spPr>
        <p:txBody>
          <a:bodyPr wrap="none" rtlCol="0">
            <a:spAutoFit/>
          </a:bodyPr>
          <a:lstStyle/>
          <a:p>
            <a:r>
              <a:rPr lang="en-US" dirty="0" smtClean="0"/>
              <a:t>Consider just</a:t>
            </a:r>
          </a:p>
          <a:p>
            <a:r>
              <a:rPr lang="en-US" dirty="0" smtClean="0"/>
              <a:t>the mental</a:t>
            </a:r>
          </a:p>
          <a:p>
            <a:r>
              <a:rPr lang="en-US" dirty="0" smtClean="0"/>
              <a:t>degree:</a:t>
            </a:r>
            <a:endParaRPr lang="en-US" dirty="0"/>
          </a:p>
        </p:txBody>
      </p:sp>
    </p:spTree>
    <p:extLst>
      <p:ext uri="{BB962C8B-B14F-4D97-AF65-F5344CB8AC3E}">
        <p14:creationId xmlns:p14="http://schemas.microsoft.com/office/powerpoint/2010/main" val="1273455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r>
              <a:rPr lang="en-US" smtClean="0"/>
              <a:t>Feb 19, 2013</a:t>
            </a:r>
            <a:endParaRPr lang="en-US"/>
          </a:p>
        </p:txBody>
      </p:sp>
      <p:sp>
        <p:nvSpPr>
          <p:cNvPr id="4" name="Footer Placeholder 3"/>
          <p:cNvSpPr>
            <a:spLocks noGrp="1"/>
          </p:cNvSpPr>
          <p:nvPr>
            <p:ph type="ftr" sz="quarter" idx="11"/>
          </p:nvPr>
        </p:nvSpPr>
        <p:spPr/>
        <p:txBody>
          <a:bodyPr/>
          <a:lstStyle/>
          <a:p>
            <a:r>
              <a:rPr lang="en-US" smtClean="0"/>
              <a:t>Ian Thompson</a:t>
            </a:r>
            <a:endParaRPr lang="en-US"/>
          </a:p>
        </p:txBody>
      </p:sp>
      <p:sp>
        <p:nvSpPr>
          <p:cNvPr id="5" name="Slide Number Placeholder 4"/>
          <p:cNvSpPr>
            <a:spLocks noGrp="1"/>
          </p:cNvSpPr>
          <p:nvPr>
            <p:ph type="sldNum" sz="quarter" idx="12"/>
          </p:nvPr>
        </p:nvSpPr>
        <p:spPr/>
        <p:txBody>
          <a:bodyPr/>
          <a:lstStyle/>
          <a:p>
            <a:fld id="{31785F77-596B-3F4E-8F70-ABF30BBB5835}" type="slidenum">
              <a:rPr lang="en-US" smtClean="0"/>
              <a:t>26</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3069656212"/>
              </p:ext>
            </p:extLst>
          </p:nvPr>
        </p:nvGraphicFramePr>
        <p:xfrm>
          <a:off x="788308" y="4978345"/>
          <a:ext cx="4798516" cy="1600200"/>
        </p:xfrm>
        <a:graphic>
          <a:graphicData uri="http://schemas.openxmlformats.org/drawingml/2006/table">
            <a:tbl>
              <a:tblPr firstRow="1" bandRow="1">
                <a:tableStyleId>{5C22544A-7EE6-4342-B048-85BDC9FD1C3A}</a:tableStyleId>
              </a:tblPr>
              <a:tblGrid>
                <a:gridCol w="2399258"/>
                <a:gridCol w="2399258"/>
              </a:tblGrid>
              <a:tr h="1188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Spiritual</a:t>
                      </a:r>
                    </a:p>
                  </a:txBody>
                  <a:tcPr>
                    <a:solidFill>
                      <a:srgbClr val="660066"/>
                    </a:solidFill>
                  </a:tcPr>
                </a:tc>
                <a:tc>
                  <a:txBody>
                    <a:bodyPr/>
                    <a:lstStyle/>
                    <a:p>
                      <a:pPr algn="ctr"/>
                      <a:r>
                        <a:rPr lang="en-US" sz="1200" dirty="0" smtClean="0"/>
                        <a:t>Mental</a:t>
                      </a:r>
                      <a:endParaRPr lang="en-US" sz="1200" dirty="0"/>
                    </a:p>
                  </a:txBody>
                  <a:tcPr>
                    <a:solidFill>
                      <a:srgbClr val="660066"/>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dk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dk1"/>
                          </a:solidFill>
                          <a:effectLst/>
                          <a:latin typeface="+mn-lt"/>
                          <a:ea typeface="+mn-ea"/>
                          <a:cs typeface="+mn-cs"/>
                        </a:rPr>
                        <a:t>Celestial heaven</a:t>
                      </a:r>
                      <a:endParaRPr lang="en-US" sz="1200" b="1" i="0" dirty="0" smtClean="0"/>
                    </a:p>
                  </a:txBody>
                  <a:tcPr>
                    <a:solidFill>
                      <a:schemeClr val="accent1"/>
                    </a:solidFill>
                  </a:tcPr>
                </a:tc>
                <a:tc>
                  <a:txBody>
                    <a:bodyPr/>
                    <a:lstStyle/>
                    <a:p>
                      <a:r>
                        <a:rPr lang="en-US" sz="1100" dirty="0" smtClean="0"/>
                        <a:t>Thoughts</a:t>
                      </a:r>
                      <a:r>
                        <a:rPr lang="en-US" sz="1100" baseline="0" dirty="0" smtClean="0"/>
                        <a:t> of loves: 2.1</a:t>
                      </a:r>
                    </a:p>
                    <a:p>
                      <a:r>
                        <a:rPr lang="en-US" sz="1200" b="1" baseline="0" dirty="0" smtClean="0"/>
                        <a:t>Interior rational</a:t>
                      </a:r>
                      <a:endParaRPr lang="en-US" sz="1200" b="1" dirty="0"/>
                    </a:p>
                  </a:txBody>
                  <a:tcPr>
                    <a:solidFill>
                      <a:schemeClr val="accent1"/>
                    </a:solidFill>
                  </a:tcPr>
                </a:tc>
              </a:tr>
              <a:tr h="370840">
                <a:tc>
                  <a:txBody>
                    <a:bodyPr/>
                    <a:lstStyle/>
                    <a:p>
                      <a:r>
                        <a:rPr lang="en-US" sz="1100" dirty="0" smtClean="0"/>
                        <a:t>Love of thoughts:</a:t>
                      </a:r>
                      <a:r>
                        <a:rPr lang="en-US" sz="1100" baseline="0" dirty="0" smtClean="0"/>
                        <a:t> 1.2</a:t>
                      </a:r>
                    </a:p>
                    <a:p>
                      <a:r>
                        <a:rPr lang="en-US" sz="1200" b="1" baseline="0" dirty="0" smtClean="0"/>
                        <a:t>Spiritual heaven</a:t>
                      </a:r>
                      <a:endParaRPr lang="en-US" sz="1200" b="1" dirty="0"/>
                    </a:p>
                  </a:txBody>
                  <a:tcPr/>
                </a:tc>
                <a:tc>
                  <a:txBody>
                    <a:bodyPr/>
                    <a:lstStyle/>
                    <a:p>
                      <a:r>
                        <a:rPr lang="en-US" sz="1100" dirty="0" smtClean="0"/>
                        <a:t>Thoughts</a:t>
                      </a:r>
                      <a:r>
                        <a:rPr lang="en-US" sz="1100" baseline="0" dirty="0" smtClean="0"/>
                        <a:t> of thoughts: 2.2</a:t>
                      </a:r>
                    </a:p>
                    <a:p>
                      <a:r>
                        <a:rPr lang="en-US" sz="1200" b="1" baseline="0" dirty="0" smtClean="0"/>
                        <a:t>Scientific rational</a:t>
                      </a:r>
                      <a:endParaRPr lang="en-US" sz="1200" b="1" dirty="0"/>
                    </a:p>
                  </a:txBody>
                  <a:tcPr>
                    <a:solidFill>
                      <a:schemeClr val="accent3"/>
                    </a:solidFill>
                  </a:tcPr>
                </a:tc>
              </a:tr>
              <a:tr h="370840">
                <a:tc>
                  <a:txBody>
                    <a:bodyPr/>
                    <a:lstStyle/>
                    <a:p>
                      <a:r>
                        <a:rPr lang="en-US" sz="1100" dirty="0" smtClean="0"/>
                        <a:t>Love of actions: 1.3</a:t>
                      </a:r>
                    </a:p>
                    <a:p>
                      <a:r>
                        <a:rPr lang="en-US" sz="1200" b="1" dirty="0" smtClean="0"/>
                        <a:t>Spiritual-natural</a:t>
                      </a:r>
                      <a:r>
                        <a:rPr lang="en-US" sz="1200" b="1" baseline="0" dirty="0" smtClean="0"/>
                        <a:t> heaven</a:t>
                      </a:r>
                      <a:endParaRPr lang="en-US" sz="1200" b="1" dirty="0"/>
                    </a:p>
                  </a:txBody>
                  <a:tcPr/>
                </a:tc>
                <a:tc>
                  <a:txBody>
                    <a:bodyPr/>
                    <a:lstStyle/>
                    <a:p>
                      <a:r>
                        <a:rPr lang="en-US" sz="1100" dirty="0" smtClean="0"/>
                        <a:t>Thoughts of actions: 2.3</a:t>
                      </a:r>
                    </a:p>
                    <a:p>
                      <a:r>
                        <a:rPr lang="en-US" sz="1200" b="1" dirty="0" smtClean="0"/>
                        <a:t>Exterior</a:t>
                      </a:r>
                      <a:r>
                        <a:rPr lang="en-US" sz="1200" b="1" baseline="0" dirty="0" smtClean="0"/>
                        <a:t> mind</a:t>
                      </a:r>
                      <a:endParaRPr lang="en-US" sz="1200" b="1" dirty="0"/>
                    </a:p>
                  </a:txBody>
                  <a:tcPr>
                    <a:solidFill>
                      <a:schemeClr val="accent3"/>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87699121"/>
              </p:ext>
            </p:extLst>
          </p:nvPr>
        </p:nvGraphicFramePr>
        <p:xfrm>
          <a:off x="457200" y="1610962"/>
          <a:ext cx="2399258" cy="441960"/>
        </p:xfrm>
        <a:graphic>
          <a:graphicData uri="http://schemas.openxmlformats.org/drawingml/2006/table">
            <a:tbl>
              <a:tblPr firstRow="1" bandRow="1">
                <a:tableStyleId>{5C22544A-7EE6-4342-B048-85BDC9FD1C3A}</a:tableStyleId>
              </a:tblPr>
              <a:tblGrid>
                <a:gridCol w="239925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Celestial heaven</a:t>
                      </a:r>
                      <a:endParaRPr lang="en-US" sz="1200" b="1" i="0" dirty="0" smtClean="0">
                        <a:solidFill>
                          <a:schemeClr val="tx1"/>
                        </a:solidFill>
                      </a:endParaRPr>
                    </a:p>
                  </a:txBody>
                  <a:tcPr>
                    <a:solidFill>
                      <a:schemeClr val="accent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7109328"/>
              </p:ext>
            </p:extLst>
          </p:nvPr>
        </p:nvGraphicFramePr>
        <p:xfrm>
          <a:off x="457200" y="2245920"/>
          <a:ext cx="4798516" cy="441960"/>
        </p:xfrm>
        <a:graphic>
          <a:graphicData uri="http://schemas.openxmlformats.org/drawingml/2006/table">
            <a:tbl>
              <a:tblPr firstRow="1" bandRow="1">
                <a:tableStyleId>{5C22544A-7EE6-4342-B048-85BDC9FD1C3A}</a:tableStyleId>
              </a:tblPr>
              <a:tblGrid>
                <a:gridCol w="2399258"/>
                <a:gridCol w="239925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Celestial heaven</a:t>
                      </a:r>
                      <a:endParaRPr lang="en-US" sz="1200" b="1" i="0" dirty="0" smtClean="0">
                        <a:solidFill>
                          <a:schemeClr val="tx1"/>
                        </a:solidFill>
                      </a:endParaRPr>
                    </a:p>
                  </a:txBody>
                  <a:tcPr>
                    <a:solidFill>
                      <a:schemeClr val="accent1"/>
                    </a:solidFill>
                  </a:tcPr>
                </a:tc>
                <a:tc>
                  <a:txBody>
                    <a:bodyPr/>
                    <a:lstStyle/>
                    <a:p>
                      <a:r>
                        <a:rPr lang="en-US" sz="1100" dirty="0" smtClean="0">
                          <a:solidFill>
                            <a:schemeClr val="tx1"/>
                          </a:solidFill>
                        </a:rPr>
                        <a:t>Thoughts</a:t>
                      </a:r>
                      <a:r>
                        <a:rPr lang="en-US" sz="1100" baseline="0" dirty="0" smtClean="0">
                          <a:solidFill>
                            <a:schemeClr val="tx1"/>
                          </a:solidFill>
                        </a:rPr>
                        <a:t> of loves: 2.1</a:t>
                      </a:r>
                    </a:p>
                    <a:p>
                      <a:r>
                        <a:rPr lang="en-US" sz="1200" b="1" baseline="0" dirty="0" smtClean="0">
                          <a:solidFill>
                            <a:schemeClr val="tx1"/>
                          </a:solidFill>
                        </a:rPr>
                        <a:t>Interior rational</a:t>
                      </a:r>
                      <a:endParaRPr lang="en-US" sz="1200" b="1" dirty="0">
                        <a:solidFill>
                          <a:schemeClr val="tx1"/>
                        </a:solidFill>
                      </a:endParaRPr>
                    </a:p>
                  </a:txBody>
                  <a:tcPr>
                    <a:solidFill>
                      <a:schemeClr val="accent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76834780"/>
              </p:ext>
            </p:extLst>
          </p:nvPr>
        </p:nvGraphicFramePr>
        <p:xfrm>
          <a:off x="457200" y="2934688"/>
          <a:ext cx="7197774" cy="441960"/>
        </p:xfrm>
        <a:graphic>
          <a:graphicData uri="http://schemas.openxmlformats.org/drawingml/2006/table">
            <a:tbl>
              <a:tblPr firstRow="1" bandRow="1">
                <a:tableStyleId>{5C22544A-7EE6-4342-B048-85BDC9FD1C3A}</a:tableStyleId>
              </a:tblPr>
              <a:tblGrid>
                <a:gridCol w="2399258"/>
                <a:gridCol w="2399258"/>
                <a:gridCol w="239925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0" kern="1200" dirty="0" smtClean="0">
                          <a:solidFill>
                            <a:schemeClr val="tx1"/>
                          </a:solidFill>
                          <a:effectLst/>
                          <a:latin typeface="+mn-lt"/>
                          <a:ea typeface="+mn-ea"/>
                          <a:cs typeface="+mn-cs"/>
                        </a:rPr>
                        <a:t>Love of loving: 1.1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Celestial heaven</a:t>
                      </a:r>
                      <a:endParaRPr lang="en-US" sz="1200" b="1" i="0" dirty="0" smtClean="0">
                        <a:solidFill>
                          <a:schemeClr val="tx1"/>
                        </a:solidFill>
                      </a:endParaRPr>
                    </a:p>
                  </a:txBody>
                  <a:tcPr>
                    <a:solidFill>
                      <a:schemeClr val="accent1"/>
                    </a:solidFill>
                  </a:tcPr>
                </a:tc>
                <a:tc>
                  <a:txBody>
                    <a:bodyPr/>
                    <a:lstStyle/>
                    <a:p>
                      <a:r>
                        <a:rPr lang="en-US" sz="1100" dirty="0" smtClean="0">
                          <a:solidFill>
                            <a:schemeClr val="tx1"/>
                          </a:solidFill>
                        </a:rPr>
                        <a:t>Thoughts</a:t>
                      </a:r>
                      <a:r>
                        <a:rPr lang="en-US" sz="1100" baseline="0" dirty="0" smtClean="0">
                          <a:solidFill>
                            <a:schemeClr val="tx1"/>
                          </a:solidFill>
                        </a:rPr>
                        <a:t> of loves: 2.1</a:t>
                      </a:r>
                    </a:p>
                    <a:p>
                      <a:r>
                        <a:rPr lang="en-US" sz="1200" b="1" baseline="0" dirty="0" smtClean="0">
                          <a:solidFill>
                            <a:schemeClr val="tx1"/>
                          </a:solidFill>
                        </a:rPr>
                        <a:t>Interior rational</a:t>
                      </a:r>
                      <a:endParaRPr lang="en-US" sz="1200" b="1" dirty="0">
                        <a:solidFill>
                          <a:schemeClr val="tx1"/>
                        </a:solidFill>
                      </a:endParaRPr>
                    </a:p>
                  </a:txBody>
                  <a:tcPr>
                    <a:solidFill>
                      <a:schemeClr val="accent1"/>
                    </a:solidFill>
                  </a:tcPr>
                </a:tc>
                <a:tc>
                  <a:txBody>
                    <a:bodyPr/>
                    <a:lstStyle/>
                    <a:p>
                      <a:r>
                        <a:rPr lang="en-US" sz="1100" dirty="0" smtClean="0">
                          <a:solidFill>
                            <a:schemeClr val="tx1"/>
                          </a:solidFill>
                        </a:rPr>
                        <a:t>Effects from ends: 3.1</a:t>
                      </a:r>
                    </a:p>
                    <a:p>
                      <a:r>
                        <a:rPr lang="en-US" sz="1200" b="1" dirty="0" err="1" smtClean="0">
                          <a:solidFill>
                            <a:schemeClr val="tx1"/>
                          </a:solidFill>
                        </a:rPr>
                        <a:t>Pregeometric</a:t>
                      </a:r>
                      <a:r>
                        <a:rPr lang="en-US" sz="1200" b="1" baseline="0" dirty="0" smtClean="0">
                          <a:solidFill>
                            <a:schemeClr val="tx1"/>
                          </a:solidFill>
                        </a:rPr>
                        <a:t> physics</a:t>
                      </a:r>
                      <a:endParaRPr lang="en-US" sz="1200" b="1" dirty="0">
                        <a:solidFill>
                          <a:schemeClr val="tx1"/>
                        </a:solidFill>
                      </a:endParaRPr>
                    </a:p>
                  </a:txBody>
                  <a:tcPr>
                    <a:solidFill>
                      <a:schemeClr val="accent1"/>
                    </a:solidFill>
                  </a:tcPr>
                </a:tc>
              </a:tr>
            </a:tbl>
          </a:graphicData>
        </a:graphic>
      </p:graphicFrame>
    </p:spTree>
    <p:extLst>
      <p:ext uri="{BB962C8B-B14F-4D97-AF65-F5344CB8AC3E}">
        <p14:creationId xmlns:p14="http://schemas.microsoft.com/office/powerpoint/2010/main" val="997858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 </a:t>
            </a:r>
            <a:r>
              <a:rPr lang="en-US" dirty="0" smtClean="0">
                <a:solidFill>
                  <a:srgbClr val="0000FF"/>
                </a:solidFill>
              </a:rPr>
              <a:t>4. </a:t>
            </a:r>
            <a:r>
              <a:rPr lang="en-US" dirty="0">
                <a:solidFill>
                  <a:srgbClr val="0000FF"/>
                </a:solidFill>
              </a:rPr>
              <a:t>Applications to Theistic Science </a:t>
            </a:r>
          </a:p>
        </p:txBody>
      </p:sp>
      <p:sp>
        <p:nvSpPr>
          <p:cNvPr id="3" name="Content Placeholder 2"/>
          <p:cNvSpPr>
            <a:spLocks noGrp="1"/>
          </p:cNvSpPr>
          <p:nvPr>
            <p:ph idx="1"/>
          </p:nvPr>
        </p:nvSpPr>
        <p:spPr/>
        <p:txBody>
          <a:bodyPr>
            <a:normAutofit/>
          </a:bodyPr>
          <a:lstStyle/>
          <a:p>
            <a:pPr marL="0" indent="0">
              <a:buNone/>
            </a:pPr>
            <a:r>
              <a:rPr lang="en-US" b="1" dirty="0" smtClean="0"/>
              <a:t>Topics for today:</a:t>
            </a:r>
          </a:p>
          <a:p>
            <a:pPr lvl="1"/>
            <a:r>
              <a:rPr lang="en-US" dirty="0"/>
              <a:t>Life on earth, and its correspondences</a:t>
            </a:r>
          </a:p>
          <a:p>
            <a:pPr lvl="1"/>
            <a:r>
              <a:rPr lang="en-US" dirty="0" smtClean="0"/>
              <a:t>Mental actions</a:t>
            </a:r>
          </a:p>
          <a:p>
            <a:pPr lvl="1"/>
            <a:r>
              <a:rPr lang="en-US" dirty="0" smtClean="0"/>
              <a:t>Mental growth from childhood to old age</a:t>
            </a:r>
          </a:p>
          <a:p>
            <a:pPr lvl="1"/>
            <a:r>
              <a:rPr lang="en-US" dirty="0"/>
              <a:t>Spiritual growth and religion</a:t>
            </a:r>
          </a:p>
          <a:p>
            <a:pPr lvl="1"/>
            <a:r>
              <a:rPr lang="en-US" dirty="0" smtClean="0"/>
              <a:t>Living after old age: the afterlife</a:t>
            </a:r>
          </a:p>
          <a:p>
            <a:pPr lvl="1"/>
            <a:endParaRPr lang="en-US" dirty="0"/>
          </a:p>
          <a:p>
            <a:pPr lvl="1"/>
            <a:r>
              <a:rPr lang="en-US" smtClean="0"/>
              <a:t>Further internet resources</a:t>
            </a:r>
            <a:endParaRPr lang="en-US" dirty="0" smtClean="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3</a:t>
            </a:fld>
            <a:endParaRPr lang="en-US"/>
          </a:p>
        </p:txBody>
      </p:sp>
    </p:spTree>
    <p:custDataLst>
      <p:tags r:id="rId1"/>
    </p:custDataLst>
    <p:extLst>
      <p:ext uri="{BB962C8B-B14F-4D97-AF65-F5344CB8AC3E}">
        <p14:creationId xmlns:p14="http://schemas.microsoft.com/office/powerpoint/2010/main" val="2223876979"/>
      </p:ext>
    </p:extLst>
  </p:cSld>
  <p:clrMapOvr>
    <a:masterClrMapping/>
  </p:clrMapOvr>
  <mc:AlternateContent xmlns:mc="http://schemas.openxmlformats.org/markup-compatibility/2006" xmlns:p14="http://schemas.microsoft.com/office/powerpoint/2010/main">
    <mc:Choice Requires="p14">
      <p:transition spd="slow" p14:dur="2000" advTm="6105"/>
    </mc:Choice>
    <mc:Fallback xmlns="">
      <p:transition xmlns:p14="http://schemas.microsoft.com/office/powerpoint/2010/main" spd="slow" advTm="61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on Earth, and correspondences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To outline the </a:t>
            </a:r>
            <a:r>
              <a:rPr lang="en-US" u="sng" dirty="0" smtClean="0"/>
              <a:t>functional</a:t>
            </a:r>
            <a:r>
              <a:rPr lang="en-US" dirty="0" smtClean="0"/>
              <a:t> forms of:</a:t>
            </a:r>
          </a:p>
          <a:p>
            <a:r>
              <a:rPr lang="en-US" dirty="0" smtClean="0"/>
              <a:t>Wisdom and Light from the Sun</a:t>
            </a:r>
          </a:p>
          <a:p>
            <a:r>
              <a:rPr lang="en-US" dirty="0" smtClean="0"/>
              <a:t>Ecology of plants and rationality</a:t>
            </a:r>
          </a:p>
          <a:p>
            <a:r>
              <a:rPr lang="en-US" dirty="0" smtClean="0"/>
              <a:t>Ecology of energy and love</a:t>
            </a:r>
          </a:p>
          <a:p>
            <a:r>
              <a:rPr lang="en-US" dirty="0" smtClean="0"/>
              <a:t>The five senses</a:t>
            </a:r>
          </a:p>
          <a:p>
            <a:r>
              <a:rPr lang="en-US" dirty="0" smtClean="0"/>
              <a:t>Human </a:t>
            </a:r>
            <a:r>
              <a:rPr lang="en-US" dirty="0"/>
              <a:t>body as a whole</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4</a:t>
            </a:fld>
            <a:endParaRPr lang="en-US"/>
          </a:p>
        </p:txBody>
      </p:sp>
      <p:pic>
        <p:nvPicPr>
          <p:cNvPr id="7" name="Picture 6" descr="8675063-book-of-wisdom-on-sun-sky-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374" y="1325217"/>
            <a:ext cx="2590799" cy="1729359"/>
          </a:xfrm>
          <a:prstGeom prst="rect">
            <a:avLst/>
          </a:prstGeom>
        </p:spPr>
      </p:pic>
      <p:pic>
        <p:nvPicPr>
          <p:cNvPr id="8" name="Picture 7" descr="5-sens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205" y="5146870"/>
            <a:ext cx="1700144" cy="1615136"/>
          </a:xfrm>
          <a:prstGeom prst="rect">
            <a:avLst/>
          </a:prstGeom>
        </p:spPr>
      </p:pic>
      <p:pic>
        <p:nvPicPr>
          <p:cNvPr id="9" name="Picture 8" descr="human-inne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686" y="3447306"/>
            <a:ext cx="2095500" cy="3314700"/>
          </a:xfrm>
          <a:prstGeom prst="rect">
            <a:avLst/>
          </a:prstGeom>
        </p:spPr>
      </p:pic>
    </p:spTree>
    <p:extLst>
      <p:ext uri="{BB962C8B-B14F-4D97-AF65-F5344CB8AC3E}">
        <p14:creationId xmlns:p14="http://schemas.microsoft.com/office/powerpoint/2010/main" val="1286679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Wisdom and Light from the Sun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God is the source of wisdom to see mental things</a:t>
            </a:r>
          </a:p>
          <a:p>
            <a:pPr lvl="1"/>
            <a:r>
              <a:rPr lang="en-US" sz="2400" dirty="0" smtClean="0"/>
              <a:t>We do not see wisdom,</a:t>
            </a:r>
          </a:p>
          <a:p>
            <a:pPr lvl="1"/>
            <a:r>
              <a:rPr lang="en-US" sz="2400" dirty="0" smtClean="0"/>
              <a:t>But we see things in the light of wisdom</a:t>
            </a:r>
          </a:p>
          <a:p>
            <a:pPr lvl="1"/>
            <a:r>
              <a:rPr lang="en-US" sz="2400" dirty="0" smtClean="0"/>
              <a:t>Actually we see wisdom filtered by specific ideas, </a:t>
            </a:r>
            <a:br>
              <a:rPr lang="en-US" sz="2400" dirty="0" smtClean="0"/>
            </a:br>
            <a:r>
              <a:rPr lang="en-US" sz="2400" dirty="0" smtClean="0"/>
              <a:t>and reflected into our understanding</a:t>
            </a:r>
          </a:p>
          <a:p>
            <a:r>
              <a:rPr lang="en-US" dirty="0" smtClean="0"/>
              <a:t>This is like sunlight from the sun</a:t>
            </a:r>
          </a:p>
          <a:p>
            <a:pPr lvl="1"/>
            <a:r>
              <a:rPr lang="en-US" sz="2400" dirty="0"/>
              <a:t>We do not see </a:t>
            </a:r>
            <a:r>
              <a:rPr lang="en-US" sz="2400" dirty="0" smtClean="0"/>
              <a:t>sunlight,</a:t>
            </a:r>
            <a:endParaRPr lang="en-US" sz="2400" dirty="0"/>
          </a:p>
          <a:p>
            <a:pPr lvl="1"/>
            <a:r>
              <a:rPr lang="en-US" sz="2400" dirty="0"/>
              <a:t>But we see things in the light of sunlight </a:t>
            </a:r>
          </a:p>
          <a:p>
            <a:pPr lvl="1"/>
            <a:r>
              <a:rPr lang="en-US" sz="2400" dirty="0"/>
              <a:t>Actually we see sunlight </a:t>
            </a:r>
            <a:r>
              <a:rPr lang="en-US" sz="2400" dirty="0" smtClean="0"/>
              <a:t>filtered </a:t>
            </a:r>
            <a:r>
              <a:rPr lang="en-US" sz="2400" dirty="0"/>
              <a:t>by specific </a:t>
            </a:r>
            <a:r>
              <a:rPr lang="en-US" sz="2400" dirty="0" smtClean="0"/>
              <a:t>objects, </a:t>
            </a:r>
            <a:r>
              <a:rPr lang="en-US" sz="2400" dirty="0"/>
              <a:t>and reflected into our </a:t>
            </a:r>
            <a:r>
              <a:rPr lang="en-US" sz="2400" dirty="0" smtClean="0"/>
              <a:t>eyes</a:t>
            </a:r>
          </a:p>
          <a:p>
            <a:r>
              <a:rPr lang="en-US" dirty="0" smtClean="0"/>
              <a:t>‘Eyes’ correspond to the direct use of wisdom</a:t>
            </a:r>
          </a:p>
          <a:p>
            <a:pPr lvl="1"/>
            <a:r>
              <a:rPr lang="en-US" dirty="0" smtClean="0"/>
              <a:t>Insight / illumination / ‘seeing truth’ / </a:t>
            </a:r>
            <a:r>
              <a:rPr lang="en-US" dirty="0" err="1" smtClean="0"/>
              <a:t>etc</a:t>
            </a:r>
            <a:endParaRPr lang="en-US" dirty="0"/>
          </a:p>
          <a:p>
            <a:endParaRPr lang="en-US" dirty="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5</a:t>
            </a:fld>
            <a:endParaRPr lang="en-US"/>
          </a:p>
        </p:txBody>
      </p:sp>
      <p:pic>
        <p:nvPicPr>
          <p:cNvPr id="7" name="Picture 6" descr="sun-clou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957" y="2087217"/>
            <a:ext cx="1888434" cy="2352261"/>
          </a:xfrm>
          <a:prstGeom prst="rect">
            <a:avLst/>
          </a:prstGeom>
        </p:spPr>
      </p:pic>
      <p:pic>
        <p:nvPicPr>
          <p:cNvPr id="8" name="Picture 7" descr="macroc_eye_300420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957" y="5572631"/>
            <a:ext cx="1817138" cy="1107063"/>
          </a:xfrm>
          <a:prstGeom prst="rect">
            <a:avLst/>
          </a:prstGeom>
        </p:spPr>
      </p:pic>
    </p:spTree>
    <p:extLst>
      <p:ext uri="{BB962C8B-B14F-4D97-AF65-F5344CB8AC3E}">
        <p14:creationId xmlns:p14="http://schemas.microsoft.com/office/powerpoint/2010/main" val="731430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hotosynthesis-co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415046"/>
            <a:ext cx="6553200" cy="4017256"/>
          </a:xfrm>
          <a:prstGeom prst="rect">
            <a:avLst/>
          </a:prstGeom>
        </p:spPr>
      </p:pic>
      <p:sp>
        <p:nvSpPr>
          <p:cNvPr id="2" name="Title 1"/>
          <p:cNvSpPr>
            <a:spLocks noGrp="1"/>
          </p:cNvSpPr>
          <p:nvPr>
            <p:ph type="title"/>
          </p:nvPr>
        </p:nvSpPr>
        <p:spPr/>
        <p:txBody>
          <a:bodyPr>
            <a:normAutofit/>
          </a:bodyPr>
          <a:lstStyle/>
          <a:p>
            <a:pPr algn="l"/>
            <a:r>
              <a:rPr lang="en-US" sz="4000" dirty="0" smtClean="0"/>
              <a:t>Ecology of Plants and Rationality</a:t>
            </a:r>
            <a:endParaRPr lang="en-US" sz="4000" dirty="0"/>
          </a:p>
        </p:txBody>
      </p:sp>
      <p:sp>
        <p:nvSpPr>
          <p:cNvPr id="3" name="Content Placeholder 2"/>
          <p:cNvSpPr>
            <a:spLocks noGrp="1"/>
          </p:cNvSpPr>
          <p:nvPr>
            <p:ph sz="half" idx="1"/>
          </p:nvPr>
        </p:nvSpPr>
        <p:spPr>
          <a:xfrm>
            <a:off x="457200" y="1511853"/>
            <a:ext cx="4038600" cy="4525963"/>
          </a:xfrm>
        </p:spPr>
        <p:txBody>
          <a:bodyPr>
            <a:normAutofit/>
          </a:bodyPr>
          <a:lstStyle/>
          <a:p>
            <a:r>
              <a:rPr lang="en-US" sz="2400" dirty="0" smtClean="0"/>
              <a:t>Sunlight is also received by plants</a:t>
            </a:r>
          </a:p>
        </p:txBody>
      </p:sp>
      <p:sp>
        <p:nvSpPr>
          <p:cNvPr id="7" name="Content Placeholder 6"/>
          <p:cNvSpPr>
            <a:spLocks noGrp="1"/>
          </p:cNvSpPr>
          <p:nvPr>
            <p:ph sz="half" idx="2"/>
          </p:nvPr>
        </p:nvSpPr>
        <p:spPr>
          <a:xfrm>
            <a:off x="4648200" y="1543879"/>
            <a:ext cx="4038600" cy="4525963"/>
          </a:xfrm>
        </p:spPr>
        <p:txBody>
          <a:bodyPr>
            <a:normAutofit/>
          </a:bodyPr>
          <a:lstStyle/>
          <a:p>
            <a:r>
              <a:rPr lang="en-US" sz="2400" dirty="0" smtClean="0"/>
              <a:t>Wisdom is also received by our first understanding</a:t>
            </a:r>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6</a:t>
            </a:fld>
            <a:endParaRPr lang="en-US"/>
          </a:p>
        </p:txBody>
      </p:sp>
    </p:spTree>
    <p:extLst>
      <p:ext uri="{BB962C8B-B14F-4D97-AF65-F5344CB8AC3E}">
        <p14:creationId xmlns:p14="http://schemas.microsoft.com/office/powerpoint/2010/main" val="681725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Ecology of Plants and Rationality</a:t>
            </a:r>
            <a:endParaRPr lang="en-US" sz="4000" dirty="0"/>
          </a:p>
        </p:txBody>
      </p:sp>
      <p:sp>
        <p:nvSpPr>
          <p:cNvPr id="3" name="Content Placeholder 2"/>
          <p:cNvSpPr>
            <a:spLocks noGrp="1"/>
          </p:cNvSpPr>
          <p:nvPr>
            <p:ph sz="half" idx="1"/>
          </p:nvPr>
        </p:nvSpPr>
        <p:spPr/>
        <p:txBody>
          <a:bodyPr>
            <a:normAutofit fontScale="85000" lnSpcReduction="20000"/>
          </a:bodyPr>
          <a:lstStyle/>
          <a:p>
            <a:r>
              <a:rPr lang="en-US" dirty="0" smtClean="0"/>
              <a:t>Sunlight is also received by plants</a:t>
            </a:r>
          </a:p>
          <a:p>
            <a:pPr lvl="1"/>
            <a:r>
              <a:rPr lang="en-US" dirty="0" smtClean="0"/>
              <a:t>Photosynthesis uses light to give oxygen</a:t>
            </a:r>
          </a:p>
          <a:p>
            <a:pPr lvl="1"/>
            <a:r>
              <a:rPr lang="en-US" dirty="0" smtClean="0"/>
              <a:t>Oxygen spreads in our atmosphere</a:t>
            </a:r>
          </a:p>
          <a:p>
            <a:pPr lvl="1"/>
            <a:r>
              <a:rPr lang="en-US" dirty="0" smtClean="0"/>
              <a:t>We breath in oxygen with our lungs</a:t>
            </a:r>
            <a:br>
              <a:rPr lang="en-US" dirty="0" smtClean="0"/>
            </a:br>
            <a:endParaRPr lang="en-US" dirty="0" smtClean="0"/>
          </a:p>
          <a:p>
            <a:pPr lvl="1"/>
            <a:r>
              <a:rPr lang="en-US" dirty="0" smtClean="0"/>
              <a:t>Oxygen is carried around body in blood stream</a:t>
            </a:r>
          </a:p>
          <a:p>
            <a:pPr lvl="1"/>
            <a:r>
              <a:rPr lang="en-US" dirty="0" smtClean="0"/>
              <a:t>Oxygen combines with food to produce energy </a:t>
            </a:r>
            <a:br>
              <a:rPr lang="en-US" dirty="0" smtClean="0"/>
            </a:br>
            <a:endParaRPr lang="en-US" dirty="0" smtClean="0"/>
          </a:p>
          <a:p>
            <a:pPr lvl="1"/>
            <a:r>
              <a:rPr lang="en-US" dirty="0" smtClean="0"/>
              <a:t>Energy produces action.</a:t>
            </a:r>
            <a:endParaRPr lang="en-US" dirty="0"/>
          </a:p>
        </p:txBody>
      </p:sp>
      <p:sp>
        <p:nvSpPr>
          <p:cNvPr id="7" name="Content Placeholder 6"/>
          <p:cNvSpPr>
            <a:spLocks noGrp="1"/>
          </p:cNvSpPr>
          <p:nvPr>
            <p:ph sz="half" idx="2"/>
          </p:nvPr>
        </p:nvSpPr>
        <p:spPr/>
        <p:txBody>
          <a:bodyPr>
            <a:normAutofit fontScale="85000" lnSpcReduction="20000"/>
          </a:bodyPr>
          <a:lstStyle/>
          <a:p>
            <a:r>
              <a:rPr lang="en-US" dirty="0" smtClean="0"/>
              <a:t>Wisdom is also received by our first understanding</a:t>
            </a:r>
          </a:p>
          <a:p>
            <a:pPr lvl="1"/>
            <a:r>
              <a:rPr lang="en-US" dirty="0" smtClean="0"/>
              <a:t>This uses wisdom to give rational awareness</a:t>
            </a:r>
          </a:p>
          <a:p>
            <a:pPr lvl="1"/>
            <a:r>
              <a:rPr lang="en-US" dirty="0" smtClean="0"/>
              <a:t>Rational awareness spreads in spiritual air</a:t>
            </a:r>
          </a:p>
          <a:p>
            <a:pPr lvl="1"/>
            <a:r>
              <a:rPr lang="en-US" dirty="0" smtClean="0"/>
              <a:t>We receive rational awareness in a second understanding within us</a:t>
            </a:r>
          </a:p>
          <a:p>
            <a:pPr lvl="1"/>
            <a:r>
              <a:rPr lang="en-US" dirty="0" smtClean="0"/>
              <a:t>Rational awareness is carried around in us by mobile love</a:t>
            </a:r>
          </a:p>
          <a:p>
            <a:pPr lvl="1"/>
            <a:r>
              <a:rPr lang="en-US" dirty="0" smtClean="0"/>
              <a:t>Rational awareness combines with stored loves to produce another degree of desire</a:t>
            </a:r>
          </a:p>
          <a:p>
            <a:pPr lvl="1"/>
            <a:r>
              <a:rPr lang="en-US" dirty="0" smtClean="0"/>
              <a:t>Desire produces action</a:t>
            </a:r>
            <a:endParaRPr lang="en-US" dirty="0"/>
          </a:p>
        </p:txBody>
      </p:sp>
      <p:sp>
        <p:nvSpPr>
          <p:cNvPr id="4" name="Date Placeholder 3"/>
          <p:cNvSpPr>
            <a:spLocks noGrp="1"/>
          </p:cNvSpPr>
          <p:nvPr>
            <p:ph type="dt" sz="half" idx="10"/>
          </p:nvPr>
        </p:nvSpPr>
        <p:spPr/>
        <p:txBody>
          <a:bodyPr/>
          <a:lstStyle/>
          <a:p>
            <a:r>
              <a:rPr lang="en-US" smtClean="0"/>
              <a:t>Feb 19, 2013</a:t>
            </a:r>
            <a:endParaRPr lang="en-US"/>
          </a:p>
        </p:txBody>
      </p:sp>
      <p:sp>
        <p:nvSpPr>
          <p:cNvPr id="5" name="Footer Placeholder 4"/>
          <p:cNvSpPr>
            <a:spLocks noGrp="1"/>
          </p:cNvSpPr>
          <p:nvPr>
            <p:ph type="ftr" sz="quarter" idx="11"/>
          </p:nvPr>
        </p:nvSpPr>
        <p:spPr/>
        <p:txBody>
          <a:bodyPr/>
          <a:lstStyle/>
          <a:p>
            <a:r>
              <a:rPr lang="en-US" smtClean="0"/>
              <a:t>Ian Thompson</a:t>
            </a:r>
            <a:endParaRPr lang="en-US"/>
          </a:p>
        </p:txBody>
      </p:sp>
      <p:sp>
        <p:nvSpPr>
          <p:cNvPr id="6" name="Slide Number Placeholder 5"/>
          <p:cNvSpPr>
            <a:spLocks noGrp="1"/>
          </p:cNvSpPr>
          <p:nvPr>
            <p:ph type="sldNum" sz="quarter" idx="12"/>
          </p:nvPr>
        </p:nvSpPr>
        <p:spPr/>
        <p:txBody>
          <a:bodyPr/>
          <a:lstStyle/>
          <a:p>
            <a:fld id="{31785F77-596B-3F4E-8F70-ABF30BBB5835}" type="slidenum">
              <a:rPr lang="en-US" smtClean="0"/>
              <a:t>7</a:t>
            </a:fld>
            <a:endParaRPr lang="en-US"/>
          </a:p>
        </p:txBody>
      </p:sp>
      <p:sp>
        <p:nvSpPr>
          <p:cNvPr id="8" name="TextBox 7"/>
          <p:cNvSpPr txBox="1"/>
          <p:nvPr/>
        </p:nvSpPr>
        <p:spPr>
          <a:xfrm>
            <a:off x="1779904" y="5941497"/>
            <a:ext cx="5899346" cy="369332"/>
          </a:xfrm>
          <a:prstGeom prst="rect">
            <a:avLst/>
          </a:prstGeom>
          <a:noFill/>
        </p:spPr>
        <p:txBody>
          <a:bodyPr wrap="none" rtlCol="0">
            <a:spAutoFit/>
          </a:bodyPr>
          <a:lstStyle/>
          <a:p>
            <a:r>
              <a:rPr lang="en-US" dirty="0" smtClean="0"/>
              <a:t>Conclude: plants correspond to a first rational understanding</a:t>
            </a:r>
            <a:endParaRPr lang="en-US" dirty="0"/>
          </a:p>
        </p:txBody>
      </p:sp>
    </p:spTree>
    <p:extLst>
      <p:ext uri="{BB962C8B-B14F-4D97-AF65-F5344CB8AC3E}">
        <p14:creationId xmlns:p14="http://schemas.microsoft.com/office/powerpoint/2010/main" val="285470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checkerboard(across)">
                                      <p:cBhvr>
                                        <p:cTn id="5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Ecology of Love and Energy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We also receive energy from the Sun</a:t>
            </a:r>
          </a:p>
          <a:p>
            <a:r>
              <a:rPr lang="en-US" dirty="0" smtClean="0"/>
              <a:t>This warms the earth</a:t>
            </a:r>
          </a:p>
          <a:p>
            <a:r>
              <a:rPr lang="en-US" dirty="0" smtClean="0"/>
              <a:t>Plants convert some of their energy to fruit</a:t>
            </a:r>
          </a:p>
          <a:p>
            <a:r>
              <a:rPr lang="en-US" dirty="0" smtClean="0"/>
              <a:t>Animal eat &amp; digest fruit-energy for living</a:t>
            </a:r>
          </a:p>
          <a:p>
            <a:r>
              <a:rPr lang="en-US" dirty="0" smtClean="0"/>
              <a:t>This is carried around body by blood, moved by means of the heart</a:t>
            </a:r>
            <a:endParaRPr lang="en-US" dirty="0"/>
          </a:p>
        </p:txBody>
      </p:sp>
      <p:sp>
        <p:nvSpPr>
          <p:cNvPr id="4" name="Content Placeholder 3"/>
          <p:cNvSpPr>
            <a:spLocks noGrp="1"/>
          </p:cNvSpPr>
          <p:nvPr>
            <p:ph sz="half" idx="2"/>
          </p:nvPr>
        </p:nvSpPr>
        <p:spPr>
          <a:xfrm>
            <a:off x="4648200" y="1600200"/>
            <a:ext cx="4164496" cy="4525963"/>
          </a:xfrm>
        </p:spPr>
        <p:txBody>
          <a:bodyPr>
            <a:normAutofit fontScale="92500" lnSpcReduction="10000"/>
          </a:bodyPr>
          <a:lstStyle/>
          <a:p>
            <a:r>
              <a:rPr lang="en-US" dirty="0" smtClean="0"/>
              <a:t>We also receive love</a:t>
            </a:r>
            <a:r>
              <a:rPr lang="en-US" dirty="0"/>
              <a:t> </a:t>
            </a:r>
            <a:r>
              <a:rPr lang="en-US" dirty="0" smtClean="0"/>
              <a:t>from God</a:t>
            </a:r>
          </a:p>
          <a:p>
            <a:r>
              <a:rPr lang="en-US" dirty="0" smtClean="0"/>
              <a:t>This enlivens creation</a:t>
            </a:r>
          </a:p>
          <a:p>
            <a:r>
              <a:rPr lang="en-US" dirty="0" smtClean="0"/>
              <a:t>First rational converts love into processed good</a:t>
            </a:r>
          </a:p>
          <a:p>
            <a:r>
              <a:rPr lang="en-US" dirty="0" smtClean="0"/>
              <a:t>Affections ingest and using these in their life</a:t>
            </a:r>
          </a:p>
          <a:p>
            <a:r>
              <a:rPr lang="en-US" dirty="0" smtClean="0"/>
              <a:t>These are moved around</a:t>
            </a:r>
            <a:r>
              <a:rPr lang="en-US" dirty="0"/>
              <a:t> </a:t>
            </a:r>
            <a:r>
              <a:rPr lang="en-US" dirty="0" smtClean="0"/>
              <a:t>spiritual body by an inner love, moved by inmost love of good for good use</a:t>
            </a:r>
          </a:p>
        </p:txBody>
      </p:sp>
      <p:sp>
        <p:nvSpPr>
          <p:cNvPr id="5" name="Date Placeholder 4"/>
          <p:cNvSpPr>
            <a:spLocks noGrp="1"/>
          </p:cNvSpPr>
          <p:nvPr>
            <p:ph type="dt" sz="half" idx="10"/>
          </p:nvPr>
        </p:nvSpPr>
        <p:spPr/>
        <p:txBody>
          <a:bodyPr/>
          <a:lstStyle/>
          <a:p>
            <a:r>
              <a:rPr lang="en-US" smtClean="0"/>
              <a:t>Feb 19, 2013</a:t>
            </a:r>
            <a:endParaRPr lang="en-US"/>
          </a:p>
        </p:txBody>
      </p:sp>
      <p:sp>
        <p:nvSpPr>
          <p:cNvPr id="6" name="Footer Placeholder 5"/>
          <p:cNvSpPr>
            <a:spLocks noGrp="1"/>
          </p:cNvSpPr>
          <p:nvPr>
            <p:ph type="ftr" sz="quarter" idx="11"/>
          </p:nvPr>
        </p:nvSpPr>
        <p:spPr/>
        <p:txBody>
          <a:bodyPr/>
          <a:lstStyle/>
          <a:p>
            <a:r>
              <a:rPr lang="en-US" smtClean="0"/>
              <a:t>Ian Thompson</a:t>
            </a:r>
            <a:endParaRPr lang="en-US"/>
          </a:p>
        </p:txBody>
      </p:sp>
      <p:sp>
        <p:nvSpPr>
          <p:cNvPr id="7" name="Slide Number Placeholder 6"/>
          <p:cNvSpPr>
            <a:spLocks noGrp="1"/>
          </p:cNvSpPr>
          <p:nvPr>
            <p:ph type="sldNum" sz="quarter" idx="12"/>
          </p:nvPr>
        </p:nvSpPr>
        <p:spPr/>
        <p:txBody>
          <a:bodyPr/>
          <a:lstStyle/>
          <a:p>
            <a:fld id="{31785F77-596B-3F4E-8F70-ABF30BBB5835}" type="slidenum">
              <a:rPr lang="en-US" smtClean="0"/>
              <a:t>8</a:t>
            </a:fld>
            <a:endParaRPr lang="en-US"/>
          </a:p>
        </p:txBody>
      </p:sp>
    </p:spTree>
    <p:extLst>
      <p:ext uri="{BB962C8B-B14F-4D97-AF65-F5344CB8AC3E}">
        <p14:creationId xmlns:p14="http://schemas.microsoft.com/office/powerpoint/2010/main" val="695303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Five Senses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Perceptions by senses:</a:t>
            </a:r>
          </a:p>
          <a:p>
            <a:r>
              <a:rPr lang="en-US" sz="2400" b="1" dirty="0" smtClean="0"/>
              <a:t>Eyes: </a:t>
            </a:r>
            <a:r>
              <a:rPr lang="en-US" sz="2400" dirty="0" smtClean="0"/>
              <a:t>light from the distance</a:t>
            </a:r>
          </a:p>
          <a:p>
            <a:r>
              <a:rPr lang="en-US" sz="2400" b="1" dirty="0" smtClean="0"/>
              <a:t>Ears: </a:t>
            </a:r>
            <a:r>
              <a:rPr lang="en-US" sz="2400" dirty="0" smtClean="0"/>
              <a:t>variations in the air caused by lungs of others</a:t>
            </a:r>
          </a:p>
          <a:p>
            <a:r>
              <a:rPr lang="en-US" sz="2400" b="1" dirty="0" smtClean="0"/>
              <a:t>Nose: </a:t>
            </a:r>
            <a:r>
              <a:rPr lang="en-US" sz="2400" dirty="0" smtClean="0"/>
              <a:t>compounds in the air</a:t>
            </a:r>
            <a:br>
              <a:rPr lang="en-US" sz="2400" dirty="0" smtClean="0"/>
            </a:br>
            <a:endParaRPr lang="en-US" sz="2400" dirty="0" smtClean="0"/>
          </a:p>
          <a:p>
            <a:r>
              <a:rPr lang="en-US" sz="2400" b="1" dirty="0" smtClean="0"/>
              <a:t>Taste: </a:t>
            </a:r>
            <a:r>
              <a:rPr lang="en-US" sz="2400" dirty="0" smtClean="0"/>
              <a:t>compounds being swallowed and digested</a:t>
            </a:r>
            <a:br>
              <a:rPr lang="en-US" sz="2400" dirty="0" smtClean="0"/>
            </a:br>
            <a:endParaRPr lang="en-US" sz="2400" dirty="0" smtClean="0"/>
          </a:p>
          <a:p>
            <a:r>
              <a:rPr lang="en-US" sz="2400" b="1" dirty="0" smtClean="0"/>
              <a:t>Touch: </a:t>
            </a:r>
            <a:r>
              <a:rPr lang="en-US" sz="2400" dirty="0" smtClean="0"/>
              <a:t>other bodies very close</a:t>
            </a:r>
            <a:endParaRPr lang="en-US" sz="2400" dirty="0"/>
          </a:p>
        </p:txBody>
      </p:sp>
      <p:sp>
        <p:nvSpPr>
          <p:cNvPr id="4" name="Content Placeholder 3"/>
          <p:cNvSpPr>
            <a:spLocks noGrp="1"/>
          </p:cNvSpPr>
          <p:nvPr>
            <p:ph sz="half" idx="2"/>
          </p:nvPr>
        </p:nvSpPr>
        <p:spPr/>
        <p:txBody>
          <a:bodyPr>
            <a:normAutofit lnSpcReduction="10000"/>
          </a:bodyPr>
          <a:lstStyle/>
          <a:p>
            <a:pPr marL="0" indent="0">
              <a:buNone/>
            </a:pPr>
            <a:r>
              <a:rPr lang="en-US" dirty="0" smtClean="0"/>
              <a:t>Spiritual perceptions</a:t>
            </a:r>
          </a:p>
          <a:p>
            <a:r>
              <a:rPr lang="en-US" sz="2400" b="1" dirty="0" smtClean="0"/>
              <a:t>Eyes: </a:t>
            </a:r>
            <a:r>
              <a:rPr lang="en-US" sz="2400" dirty="0" smtClean="0"/>
              <a:t>wisdom from the distance</a:t>
            </a:r>
          </a:p>
          <a:p>
            <a:r>
              <a:rPr lang="en-US" sz="2400" b="1" dirty="0" smtClean="0"/>
              <a:t>Ears: </a:t>
            </a:r>
            <a:r>
              <a:rPr lang="en-US" sz="2400" dirty="0" smtClean="0"/>
              <a:t>local variations from rational forms from others</a:t>
            </a:r>
          </a:p>
          <a:p>
            <a:r>
              <a:rPr lang="en-US" sz="2400" b="1" dirty="0" smtClean="0"/>
              <a:t>Nose: </a:t>
            </a:r>
            <a:r>
              <a:rPr lang="en-US" sz="2400" dirty="0" smtClean="0"/>
              <a:t>good/evil in the local rationality</a:t>
            </a:r>
          </a:p>
          <a:p>
            <a:r>
              <a:rPr lang="en-US" sz="2400" b="1" dirty="0" smtClean="0"/>
              <a:t>Taste: </a:t>
            </a:r>
            <a:r>
              <a:rPr lang="en-US" sz="2400" dirty="0" smtClean="0"/>
              <a:t>good/evil in good being swallowed and digested</a:t>
            </a:r>
          </a:p>
          <a:p>
            <a:r>
              <a:rPr lang="en-US" sz="2400" b="1" dirty="0" smtClean="0"/>
              <a:t>Touch: </a:t>
            </a:r>
            <a:r>
              <a:rPr lang="en-US" sz="2400" dirty="0" smtClean="0"/>
              <a:t>other persons very close</a:t>
            </a:r>
            <a:endParaRPr lang="en-US" sz="2400" dirty="0"/>
          </a:p>
        </p:txBody>
      </p:sp>
      <p:sp>
        <p:nvSpPr>
          <p:cNvPr id="5" name="Date Placeholder 4"/>
          <p:cNvSpPr>
            <a:spLocks noGrp="1"/>
          </p:cNvSpPr>
          <p:nvPr>
            <p:ph type="dt" sz="half" idx="10"/>
          </p:nvPr>
        </p:nvSpPr>
        <p:spPr/>
        <p:txBody>
          <a:bodyPr/>
          <a:lstStyle/>
          <a:p>
            <a:r>
              <a:rPr lang="en-US" smtClean="0"/>
              <a:t>Feb 19, 2013</a:t>
            </a:r>
            <a:endParaRPr lang="en-US"/>
          </a:p>
        </p:txBody>
      </p:sp>
      <p:sp>
        <p:nvSpPr>
          <p:cNvPr id="6" name="Footer Placeholder 5"/>
          <p:cNvSpPr>
            <a:spLocks noGrp="1"/>
          </p:cNvSpPr>
          <p:nvPr>
            <p:ph type="ftr" sz="quarter" idx="11"/>
          </p:nvPr>
        </p:nvSpPr>
        <p:spPr/>
        <p:txBody>
          <a:bodyPr/>
          <a:lstStyle/>
          <a:p>
            <a:r>
              <a:rPr lang="en-US" smtClean="0"/>
              <a:t>Ian Thompson</a:t>
            </a:r>
            <a:endParaRPr lang="en-US"/>
          </a:p>
        </p:txBody>
      </p:sp>
      <p:sp>
        <p:nvSpPr>
          <p:cNvPr id="7" name="Slide Number Placeholder 6"/>
          <p:cNvSpPr>
            <a:spLocks noGrp="1"/>
          </p:cNvSpPr>
          <p:nvPr>
            <p:ph type="sldNum" sz="quarter" idx="12"/>
          </p:nvPr>
        </p:nvSpPr>
        <p:spPr/>
        <p:txBody>
          <a:bodyPr/>
          <a:lstStyle/>
          <a:p>
            <a:fld id="{31785F77-596B-3F4E-8F70-ABF30BBB5835}" type="slidenum">
              <a:rPr lang="en-US" smtClean="0"/>
              <a:t>9</a:t>
            </a:fld>
            <a:endParaRPr lang="en-US"/>
          </a:p>
        </p:txBody>
      </p:sp>
      <p:pic>
        <p:nvPicPr>
          <p:cNvPr id="8" name="Picture 7" descr="5-sens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547" y="87243"/>
            <a:ext cx="1855306" cy="1512957"/>
          </a:xfrm>
          <a:prstGeom prst="rect">
            <a:avLst/>
          </a:prstGeom>
        </p:spPr>
      </p:pic>
    </p:spTree>
    <p:extLst>
      <p:ext uri="{BB962C8B-B14F-4D97-AF65-F5344CB8AC3E}">
        <p14:creationId xmlns:p14="http://schemas.microsoft.com/office/powerpoint/2010/main" val="2427208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1.5|0.9|0.8|0.7"/>
</p:tagLst>
</file>

<file path=ppt/tags/tag3.xml><?xml version="1.0" encoding="utf-8"?>
<p:tagLst xmlns:a="http://schemas.openxmlformats.org/drawingml/2006/main" xmlns:r="http://schemas.openxmlformats.org/officeDocument/2006/relationships" xmlns:p="http://schemas.openxmlformats.org/presentationml/2006/main">
  <p:tag name="TIMING" val="|0.9|0.9|2.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3815</TotalTime>
  <Words>2351</Words>
  <Application>Microsoft Macintosh PowerPoint</Application>
  <PresentationFormat>On-screen Show (4:3)</PresentationFormat>
  <Paragraphs>494</Paragraphs>
  <Slides>26</Slides>
  <Notes>0</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Starting Science From God 4: Applications to Theistic Science </vt:lpstr>
      <vt:lpstr>Last of series of four evenings</vt:lpstr>
      <vt:lpstr> 4. Applications to Theistic Science </vt:lpstr>
      <vt:lpstr>Life on Earth, and correspondences</vt:lpstr>
      <vt:lpstr>Wisdom and Light from the Sun</vt:lpstr>
      <vt:lpstr>Ecology of Plants and Rationality</vt:lpstr>
      <vt:lpstr>Ecology of Plants and Rationality</vt:lpstr>
      <vt:lpstr>Ecology of Love and Energy</vt:lpstr>
      <vt:lpstr>The Five Senses</vt:lpstr>
      <vt:lpstr>Human body as a whole</vt:lpstr>
      <vt:lpstr>Beginning Theistic Science</vt:lpstr>
      <vt:lpstr>Mental Actions</vt:lpstr>
      <vt:lpstr>Mental Growth</vt:lpstr>
      <vt:lpstr>Spiritual growth (bad ideas)</vt:lpstr>
      <vt:lpstr>Ennead (set of 9) of sub-levels</vt:lpstr>
      <vt:lpstr>Mental growth: childhood to old age</vt:lpstr>
      <vt:lpstr>Spiritual Growth: out of Egypt</vt:lpstr>
      <vt:lpstr>7 days of creation</vt:lpstr>
      <vt:lpstr>The Afterlife: living after old age</vt:lpstr>
      <vt:lpstr>Determining the Afterlife</vt:lpstr>
      <vt:lpstr>What to do in the Afterlife?</vt:lpstr>
      <vt:lpstr>The End</vt:lpstr>
      <vt:lpstr>Further Resources</vt:lpstr>
      <vt:lpstr>PowerPoint Presentation</vt:lpstr>
      <vt:lpstr>Mental growth: childhood to old age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Science From God</dc:title>
  <dc:creator>Ian Thompson</dc:creator>
  <cp:lastModifiedBy>Ian Thompson</cp:lastModifiedBy>
  <cp:revision>196</cp:revision>
  <cp:lastPrinted>2013-02-25T16:03:48Z</cp:lastPrinted>
  <dcterms:created xsi:type="dcterms:W3CDTF">2013-01-13T02:42:06Z</dcterms:created>
  <dcterms:modified xsi:type="dcterms:W3CDTF">2013-02-25T16:05:00Z</dcterms:modified>
</cp:coreProperties>
</file>